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ebas Neue" panose="020B0606020202050201" pitchFamily="34" charset="0"/>
      <p:regular r:id="rId13"/>
    </p:embeddedFont>
    <p:embeddedFont>
      <p:font typeface="Proxima Nova" panose="020B0604020202020204" charset="0"/>
      <p:regular r:id="rId14"/>
    </p:embeddedFont>
    <p:embeddedFont>
      <p:font typeface="Proxima Nova Bold" panose="020B0604020202020204" charset="0"/>
      <p:regular r:id="rId15"/>
    </p:embeddedFont>
    <p:embeddedFont>
      <p:font typeface="Proxima Nova Bold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99F343-75C7-455F-B24B-F1D355A910B8}" v="7" dt="2025-11-13T18:53:40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397" autoAdjust="0"/>
  </p:normalViewPr>
  <p:slideViewPr>
    <p:cSldViewPr>
      <p:cViewPr varScale="1">
        <p:scale>
          <a:sx n="57" d="100"/>
          <a:sy n="57" d="100"/>
        </p:scale>
        <p:origin x="15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E5B3D-7297-4177-95A8-5705FD952DF4}" type="datetimeFigureOut">
              <a:rPr lang="en-CA" smtClean="0"/>
              <a:t>2025-11-13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ADBE-F57A-44E6-B737-EB697B79F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73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“Let’s start with a hard truth — more than 80% of mid-level tech professionals never receive inbound job opportunities. Not because they lack skills, but because they’re invisible. In a digital-first world, opportunities don’t go to the most talented — they go to the most visible. Think about that for a moment. You can be exceptional, but if no one can find or recognize that excellence, it might as well not exist.”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86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“For years, we were told: ‘Work hard, stay humble, and your work will speak for itself.’ But the truth is, your work has no voice unless you give it one. Competence is your foundation — it’s what you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do. But visibility is what allows people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 And consistency is what allows them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 When these three come together, you become discoverable — and that’s the starting point for career momentum.”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your competence is a 10 out of 10, if your visibility is a zero – your impact is zero. On the other hand, moderate skill, paired with high visibility and steady consistency, creates recognition, trust, and opportunity. This is why personal branding isn’t vanity – it’s strategy. Career Impact = (Competence x Visibility) + Consistency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26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“Let’s break this down into a simple framework: Career Impact = (Competence × Visibility) + Consistency.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accent1">
                    <a:lumMod val="75000"/>
                  </a:schemeClr>
                </a:solidFill>
              </a:rPr>
              <a:t>Competence</a:t>
            </a:r>
            <a:r>
              <a:rPr lang="en-CA" dirty="0"/>
              <a:t>  - Skill, expertise, and ability to deliver results.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B050"/>
                </a:solidFill>
              </a:rPr>
              <a:t>Visibility</a:t>
            </a:r>
            <a:r>
              <a:rPr lang="en-CA" dirty="0"/>
              <a:t> – How well others know, recognize, and trust your capabilities.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00"/>
                </a:solidFill>
              </a:rPr>
              <a:t>Consistency</a:t>
            </a:r>
            <a:r>
              <a:rPr lang="en-CA" dirty="0"/>
              <a:t>- Steady actions that build credibility over time.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your competence is a 10 out of 10, if your visibility is a zero — your impact is zero. On the other hand, moderate skill, paired with high visibility and steady consistency, creates recognition, trust, and opportunity. This is why personal branding isn’t vanity — it’s strategy.”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Visibility turns potential into opportunity – one consistent cation at </a:t>
            </a:r>
            <a:r>
              <a:rPr lang="en-CA" dirty="0" err="1"/>
              <a:t>at</a:t>
            </a:r>
            <a:r>
              <a:rPr lang="en-CA" dirty="0"/>
              <a:t> time.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39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“Arjun was a brilliant IT architect. He built resilient systems for hospitals but went unnoticed beyond his team. We worked on one change — every week, he posted a short story about a problem solved, not with technical jargon, but with focus 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how uptime improved patient care. Within three months, he was invited to industry webinars and got consulting offers. He didn’t work harder. He simply became visible.”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1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“Now I want you to reflect — where are you invisible today? Is it your online presence, your internal communication, or your networking habits? Most of us have one strong pillar — competence — but weaker visibility and consistency pillars. Our goal in this course is to balance all three.”</a:t>
            </a:r>
          </a:p>
          <a:p>
            <a:pPr marL="0" indent="0">
              <a:buNone/>
            </a:pPr>
            <a:r>
              <a:rPr lang="en-US" dirty="0"/>
              <a:t>Your Reflection Journal may include some thoughts such as: </a:t>
            </a:r>
            <a:r>
              <a:rPr lang="en-US" sz="1200" b="1" i="1" dirty="0">
                <a:solidFill>
                  <a:schemeClr val="accent4">
                    <a:lumMod val="75000"/>
                  </a:schemeClr>
                </a:solidFill>
              </a:rPr>
              <a:t>Which area of visibility do I currently neglect?, How does this invisibility affect my growth or recognition?, What’s one small action I can take this week to become more visible?</a:t>
            </a:r>
            <a:endParaRPr lang="en-CA" sz="1200" b="1" i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60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visibility attracts attention. Your consistency sustains it. Together, they transform competence into influence.</a:t>
            </a:r>
          </a:p>
          <a:p>
            <a:pPr lvl="0" algn="l">
              <a:buFont typeface="Arial" panose="020B0604020202020204" pitchFamily="34" charset="0"/>
              <a:buNone/>
            </a:pPr>
            <a:r>
              <a:rPr lang="en-US" sz="1200" dirty="0"/>
              <a:t>1. Visibility Multiplies Competence: Talent alone isn’t enough – people must see your strengths to value them.</a:t>
            </a:r>
            <a:r>
              <a:rPr lang="en-CA" sz="1200" dirty="0"/>
              <a:t> </a:t>
            </a:r>
            <a:r>
              <a:rPr lang="en-US" sz="1200" dirty="0"/>
              <a:t>Visibility amplifies your credibility and career opportunities.</a:t>
            </a:r>
            <a:endParaRPr lang="en-CA" sz="1200" dirty="0"/>
          </a:p>
          <a:p>
            <a:pPr lvl="0" algn="l"/>
            <a:r>
              <a:rPr lang="en-US" sz="1200" dirty="0"/>
              <a:t>The most skilled professionals are often overlooked simply because they remain unseen.</a:t>
            </a:r>
          </a:p>
          <a:p>
            <a:pPr lvl="0" algn="l"/>
            <a:r>
              <a:rPr lang="en-US" sz="1200" dirty="0"/>
              <a:t>2. Consistency compounds trust:  Repeated, reliable presence builds familiarity and confidence.</a:t>
            </a:r>
            <a:r>
              <a:rPr lang="en-CA" sz="1200" dirty="0"/>
              <a:t> </a:t>
            </a:r>
            <a:r>
              <a:rPr lang="en-US" sz="1200" dirty="0"/>
              <a:t>Posting, sharing, or contributing regularly shapes how others perceive your reliability.</a:t>
            </a:r>
            <a:endParaRPr lang="en-CA" sz="1200" dirty="0"/>
          </a:p>
          <a:p>
            <a:pPr lvl="0" algn="l"/>
            <a:r>
              <a:rPr lang="en-US" sz="1200" dirty="0"/>
              <a:t>Trust grows when people can predict your quality and presence.</a:t>
            </a:r>
            <a:endParaRPr lang="en-CA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391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“Here’s your next step: open your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 Playbook Worksheet – Section 1: Current Brand Baseline.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Write down where opportunities currently find you, what people already trust you for, and where you’re still unseen. Be honest — this is your visibility diagnostic. Because awareness is the first step to growth. When you finish, move on to Lesson 2 —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Positioning Yourself Like a Product.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That’s where we turn visibility into clarity.”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ADBE-F57A-44E6-B737-EB697B79FB1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97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03582"/>
            <a:ext cx="18288000" cy="6998208"/>
          </a:xfrm>
          <a:custGeom>
            <a:avLst/>
            <a:gdLst/>
            <a:ahLst/>
            <a:cxnLst/>
            <a:rect l="l" t="t" r="r" b="b"/>
            <a:pathLst>
              <a:path w="18288000" h="6998208">
                <a:moveTo>
                  <a:pt x="0" y="0"/>
                </a:moveTo>
                <a:lnTo>
                  <a:pt x="18288000" y="0"/>
                </a:lnTo>
                <a:lnTo>
                  <a:pt x="18288000" y="6998208"/>
                </a:lnTo>
                <a:lnTo>
                  <a:pt x="0" y="6998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4246248" y="8914102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1696291" y="6640325"/>
            <a:ext cx="5563009" cy="1417422"/>
            <a:chOff x="0" y="0"/>
            <a:chExt cx="1465155" cy="3733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5155" cy="373313"/>
            </a:xfrm>
            <a:custGeom>
              <a:avLst/>
              <a:gdLst/>
              <a:ahLst/>
              <a:cxnLst/>
              <a:rect l="l" t="t" r="r" b="b"/>
              <a:pathLst>
                <a:path w="1465155" h="373313">
                  <a:moveTo>
                    <a:pt x="70976" y="0"/>
                  </a:moveTo>
                  <a:lnTo>
                    <a:pt x="1394179" y="0"/>
                  </a:lnTo>
                  <a:cubicBezTo>
                    <a:pt x="1433378" y="0"/>
                    <a:pt x="1465155" y="31777"/>
                    <a:pt x="1465155" y="70976"/>
                  </a:cubicBezTo>
                  <a:lnTo>
                    <a:pt x="1465155" y="302337"/>
                  </a:lnTo>
                  <a:cubicBezTo>
                    <a:pt x="1465155" y="341536"/>
                    <a:pt x="1433378" y="373313"/>
                    <a:pt x="1394179" y="373313"/>
                  </a:cubicBezTo>
                  <a:lnTo>
                    <a:pt x="70976" y="373313"/>
                  </a:lnTo>
                  <a:cubicBezTo>
                    <a:pt x="31777" y="373313"/>
                    <a:pt x="0" y="341536"/>
                    <a:pt x="0" y="302337"/>
                  </a:cubicBezTo>
                  <a:lnTo>
                    <a:pt x="0" y="70976"/>
                  </a:lnTo>
                  <a:cubicBezTo>
                    <a:pt x="0" y="31777"/>
                    <a:pt x="31777" y="0"/>
                    <a:pt x="70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5155" cy="38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7486" y="605736"/>
            <a:ext cx="8345317" cy="7547398"/>
            <a:chOff x="0" y="0"/>
            <a:chExt cx="1292908" cy="1169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2908" cy="1169289"/>
            </a:xfrm>
            <a:custGeom>
              <a:avLst/>
              <a:gdLst/>
              <a:ahLst/>
              <a:cxnLst/>
              <a:rect l="l" t="t" r="r" b="b"/>
              <a:pathLst>
                <a:path w="1292908" h="1169289">
                  <a:moveTo>
                    <a:pt x="0" y="0"/>
                  </a:moveTo>
                  <a:lnTo>
                    <a:pt x="1292908" y="0"/>
                  </a:lnTo>
                  <a:lnTo>
                    <a:pt x="1292908" y="1169289"/>
                  </a:lnTo>
                  <a:lnTo>
                    <a:pt x="0" y="1169289"/>
                  </a:lnTo>
                  <a:close/>
                </a:path>
              </a:pathLst>
            </a:custGeom>
            <a:blipFill>
              <a:blip r:embed="rId3"/>
              <a:stretch>
                <a:fillRect t="-863" b="-86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9" name="Freeform 9"/>
          <p:cNvSpPr/>
          <p:nvPr/>
        </p:nvSpPr>
        <p:spPr>
          <a:xfrm>
            <a:off x="9796171" y="6686644"/>
            <a:ext cx="1371104" cy="1371104"/>
          </a:xfrm>
          <a:custGeom>
            <a:avLst/>
            <a:gdLst/>
            <a:ahLst/>
            <a:cxnLst/>
            <a:rect l="l" t="t" r="r" b="b"/>
            <a:pathLst>
              <a:path w="1371104" h="1371104">
                <a:moveTo>
                  <a:pt x="0" y="0"/>
                </a:moveTo>
                <a:lnTo>
                  <a:pt x="1371104" y="0"/>
                </a:lnTo>
                <a:lnTo>
                  <a:pt x="1371104" y="1371103"/>
                </a:lnTo>
                <a:lnTo>
                  <a:pt x="0" y="137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0" name="Group 10"/>
          <p:cNvGrpSpPr/>
          <p:nvPr/>
        </p:nvGrpSpPr>
        <p:grpSpPr>
          <a:xfrm>
            <a:off x="1243869" y="7261688"/>
            <a:ext cx="1782892" cy="17828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5717748" y="942565"/>
            <a:ext cx="2028697" cy="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0357287" y="1565849"/>
            <a:ext cx="4518353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Personal Brand Accelerator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79221" y="6798173"/>
            <a:ext cx="4997150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b="1" i="1">
                <a:solidFill>
                  <a:srgbClr val="1800AD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Lesson 1: Why Great Work Isn’t Enough</a:t>
            </a:r>
          </a:p>
          <a:p>
            <a:pPr algn="l">
              <a:lnSpc>
                <a:spcPts val="3839"/>
              </a:lnSpc>
            </a:pPr>
            <a:endParaRPr lang="en-US" sz="3199" b="1" i="1">
              <a:solidFill>
                <a:srgbClr val="1800AD"/>
              </a:solidFill>
              <a:latin typeface="Proxima Nova Bold Italics"/>
              <a:ea typeface="Proxima Nova Bold Italics"/>
              <a:cs typeface="Proxima Nova Bold Italics"/>
              <a:sym typeface="Proxima Nova 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33522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0" y="0"/>
                </a:moveTo>
                <a:lnTo>
                  <a:pt x="18288000" y="0"/>
                </a:lnTo>
                <a:lnTo>
                  <a:pt x="18288000" y="6631860"/>
                </a:lnTo>
                <a:lnTo>
                  <a:pt x="0" y="663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7725730" cy="6803614"/>
            <a:chOff x="0" y="0"/>
            <a:chExt cx="1196918" cy="10540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6918" cy="1054058"/>
            </a:xfrm>
            <a:custGeom>
              <a:avLst/>
              <a:gdLst/>
              <a:ahLst/>
              <a:cxnLst/>
              <a:rect l="l" t="t" r="r" b="b"/>
              <a:pathLst>
                <a:path w="1196918" h="1054058">
                  <a:moveTo>
                    <a:pt x="0" y="0"/>
                  </a:moveTo>
                  <a:lnTo>
                    <a:pt x="1196918" y="0"/>
                  </a:lnTo>
                  <a:lnTo>
                    <a:pt x="1196918" y="1054058"/>
                  </a:lnTo>
                  <a:lnTo>
                    <a:pt x="0" y="1054058"/>
                  </a:lnTo>
                  <a:close/>
                </a:path>
              </a:pathLst>
            </a:custGeom>
            <a:blipFill>
              <a:blip r:embed="rId3"/>
              <a:stretch>
                <a:fillRect t="-35218" b="-3521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33020" y="4842330"/>
            <a:ext cx="2109960" cy="210996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11315" y="1452690"/>
            <a:ext cx="926479" cy="92647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794679" y="2058804"/>
            <a:ext cx="4684821" cy="451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9"/>
              </a:lnSpc>
            </a:pPr>
            <a:r>
              <a:rPr lang="en-US" sz="1599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Thank You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57579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0" y="6631861"/>
                </a:moveTo>
                <a:lnTo>
                  <a:pt x="18288000" y="6631861"/>
                </a:lnTo>
                <a:lnTo>
                  <a:pt x="18288000" y="0"/>
                </a:lnTo>
                <a:lnTo>
                  <a:pt x="0" y="0"/>
                </a:lnTo>
                <a:lnTo>
                  <a:pt x="0" y="6631861"/>
                </a:lnTo>
                <a:close/>
              </a:path>
            </a:pathLst>
          </a:custGeom>
          <a:blipFill>
            <a:blip r:embed="rId3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76790" y="1424300"/>
            <a:ext cx="7852546" cy="6016995"/>
            <a:chOff x="0" y="0"/>
            <a:chExt cx="1216565" cy="932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6565" cy="932190"/>
            </a:xfrm>
            <a:custGeom>
              <a:avLst/>
              <a:gdLst/>
              <a:ahLst/>
              <a:cxnLst/>
              <a:rect l="l" t="t" r="r" b="b"/>
              <a:pathLst>
                <a:path w="1216565" h="932190">
                  <a:moveTo>
                    <a:pt x="0" y="0"/>
                  </a:moveTo>
                  <a:lnTo>
                    <a:pt x="1216565" y="0"/>
                  </a:lnTo>
                  <a:lnTo>
                    <a:pt x="1216565" y="932190"/>
                  </a:lnTo>
                  <a:lnTo>
                    <a:pt x="0" y="932190"/>
                  </a:lnTo>
                  <a:close/>
                </a:path>
              </a:pathLst>
            </a:custGeom>
            <a:blipFill>
              <a:blip r:embed="rId4"/>
              <a:stretch>
                <a:fillRect t="-10032" b="-1003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476408" y="-541648"/>
            <a:ext cx="1782892" cy="178289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76790" y="2772443"/>
            <a:ext cx="667210" cy="66721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736328" y="6923640"/>
            <a:ext cx="1035311" cy="103531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0946" y="2687824"/>
            <a:ext cx="7311069" cy="357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6"/>
              </a:lnSpc>
            </a:pPr>
            <a:r>
              <a:rPr lang="en-US" sz="846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Visibility &gt; Talent: The Hidden Truth in Tech Careers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913512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0" y="6631860"/>
                </a:moveTo>
                <a:lnTo>
                  <a:pt x="18288000" y="6631860"/>
                </a:lnTo>
                <a:lnTo>
                  <a:pt x="18288000" y="0"/>
                </a:lnTo>
                <a:lnTo>
                  <a:pt x="0" y="0"/>
                </a:lnTo>
                <a:lnTo>
                  <a:pt x="0" y="6631860"/>
                </a:lnTo>
                <a:close/>
              </a:path>
            </a:pathLst>
          </a:custGeom>
          <a:blipFill>
            <a:blip r:embed="rId3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96302" y="4997277"/>
            <a:ext cx="6881575" cy="2539515"/>
            <a:chOff x="0" y="0"/>
            <a:chExt cx="1812431" cy="6688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2431" cy="668844"/>
            </a:xfrm>
            <a:custGeom>
              <a:avLst/>
              <a:gdLst/>
              <a:ahLst/>
              <a:cxnLst/>
              <a:rect l="l" t="t" r="r" b="b"/>
              <a:pathLst>
                <a:path w="1812431" h="668844">
                  <a:moveTo>
                    <a:pt x="57376" y="0"/>
                  </a:moveTo>
                  <a:lnTo>
                    <a:pt x="1755055" y="0"/>
                  </a:lnTo>
                  <a:cubicBezTo>
                    <a:pt x="1770272" y="0"/>
                    <a:pt x="1784866" y="6045"/>
                    <a:pt x="1795626" y="16805"/>
                  </a:cubicBezTo>
                  <a:cubicBezTo>
                    <a:pt x="1806386" y="27565"/>
                    <a:pt x="1812431" y="42159"/>
                    <a:pt x="1812431" y="57376"/>
                  </a:cubicBezTo>
                  <a:lnTo>
                    <a:pt x="1812431" y="611467"/>
                  </a:lnTo>
                  <a:cubicBezTo>
                    <a:pt x="1812431" y="643155"/>
                    <a:pt x="1786743" y="668844"/>
                    <a:pt x="1755055" y="668844"/>
                  </a:cubicBezTo>
                  <a:lnTo>
                    <a:pt x="57376" y="668844"/>
                  </a:lnTo>
                  <a:cubicBezTo>
                    <a:pt x="25688" y="668844"/>
                    <a:pt x="0" y="643155"/>
                    <a:pt x="0" y="611467"/>
                  </a:cubicBezTo>
                  <a:lnTo>
                    <a:pt x="0" y="57376"/>
                  </a:lnTo>
                  <a:cubicBezTo>
                    <a:pt x="0" y="25688"/>
                    <a:pt x="25688" y="0"/>
                    <a:pt x="573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812431" cy="678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49935" y="2244725"/>
            <a:ext cx="1577133" cy="15771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6994152" y="2225675"/>
            <a:ext cx="2028697" cy="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453551" y="249601"/>
            <a:ext cx="5769076" cy="9495352"/>
          </a:xfrm>
          <a:custGeom>
            <a:avLst/>
            <a:gdLst/>
            <a:ahLst/>
            <a:cxnLst/>
            <a:rect l="l" t="t" r="r" b="b"/>
            <a:pathLst>
              <a:path w="5769076" h="9495352">
                <a:moveTo>
                  <a:pt x="0" y="0"/>
                </a:moveTo>
                <a:lnTo>
                  <a:pt x="5769076" y="0"/>
                </a:lnTo>
                <a:lnTo>
                  <a:pt x="5769076" y="9495352"/>
                </a:lnTo>
                <a:lnTo>
                  <a:pt x="0" y="9495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895" t="-3565" r="-16967" b="-1174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5" name="Group 15"/>
          <p:cNvGrpSpPr/>
          <p:nvPr/>
        </p:nvGrpSpPr>
        <p:grpSpPr>
          <a:xfrm>
            <a:off x="0" y="8851077"/>
            <a:ext cx="1184448" cy="118444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994152" y="766919"/>
            <a:ext cx="10160768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Competence Iceberg Model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33985" y="5386019"/>
            <a:ext cx="600621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 b="1" i="1">
                <a:solidFill>
                  <a:srgbClr val="1800AD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Career Impact =</a:t>
            </a:r>
          </a:p>
          <a:p>
            <a:pPr algn="ctr">
              <a:lnSpc>
                <a:spcPts val="3959"/>
              </a:lnSpc>
            </a:pPr>
            <a:r>
              <a:rPr lang="en-US" sz="3299" b="1" i="1">
                <a:solidFill>
                  <a:srgbClr val="1800AD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 (Competence x Visibility) + Consistency</a:t>
            </a:r>
          </a:p>
          <a:p>
            <a:pPr algn="ctr">
              <a:lnSpc>
                <a:spcPts val="3959"/>
              </a:lnSpc>
            </a:pPr>
            <a:endParaRPr lang="en-US" sz="3299" b="1" i="1">
              <a:solidFill>
                <a:srgbClr val="1800AD"/>
              </a:solidFill>
              <a:latin typeface="Proxima Nova Bold Italics"/>
              <a:ea typeface="Proxima Nova Bold Italics"/>
              <a:cs typeface="Proxima Nova Bold Italics"/>
              <a:sym typeface="Proxima Nova Bold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67825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2980295" y="8749778"/>
            <a:ext cx="4122210" cy="888717"/>
            <a:chOff x="0" y="0"/>
            <a:chExt cx="1085685" cy="2340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69319" y="7968421"/>
            <a:ext cx="8850130" cy="781357"/>
            <a:chOff x="0" y="0"/>
            <a:chExt cx="2330899" cy="2057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30899" cy="205789"/>
            </a:xfrm>
            <a:custGeom>
              <a:avLst/>
              <a:gdLst/>
              <a:ahLst/>
              <a:cxnLst/>
              <a:rect l="l" t="t" r="r" b="b"/>
              <a:pathLst>
                <a:path w="2330899" h="205789">
                  <a:moveTo>
                    <a:pt x="44614" y="0"/>
                  </a:moveTo>
                  <a:lnTo>
                    <a:pt x="2286285" y="0"/>
                  </a:lnTo>
                  <a:cubicBezTo>
                    <a:pt x="2298117" y="0"/>
                    <a:pt x="2309465" y="4700"/>
                    <a:pt x="2317832" y="13067"/>
                  </a:cubicBezTo>
                  <a:cubicBezTo>
                    <a:pt x="2326198" y="21434"/>
                    <a:pt x="2330899" y="32781"/>
                    <a:pt x="2330899" y="44614"/>
                  </a:cubicBezTo>
                  <a:lnTo>
                    <a:pt x="2330899" y="161176"/>
                  </a:lnTo>
                  <a:cubicBezTo>
                    <a:pt x="2330899" y="173008"/>
                    <a:pt x="2326198" y="184356"/>
                    <a:pt x="2317832" y="192722"/>
                  </a:cubicBezTo>
                  <a:cubicBezTo>
                    <a:pt x="2309465" y="201089"/>
                    <a:pt x="2298117" y="205789"/>
                    <a:pt x="2286285" y="205789"/>
                  </a:cubicBezTo>
                  <a:lnTo>
                    <a:pt x="44614" y="205789"/>
                  </a:lnTo>
                  <a:cubicBezTo>
                    <a:pt x="32781" y="205789"/>
                    <a:pt x="21434" y="201089"/>
                    <a:pt x="13067" y="192722"/>
                  </a:cubicBezTo>
                  <a:cubicBezTo>
                    <a:pt x="4700" y="184356"/>
                    <a:pt x="0" y="173008"/>
                    <a:pt x="0" y="161176"/>
                  </a:cubicBezTo>
                  <a:lnTo>
                    <a:pt x="0" y="44614"/>
                  </a:lnTo>
                  <a:cubicBezTo>
                    <a:pt x="0" y="32781"/>
                    <a:pt x="4700" y="21434"/>
                    <a:pt x="13067" y="13067"/>
                  </a:cubicBezTo>
                  <a:cubicBezTo>
                    <a:pt x="21434" y="4700"/>
                    <a:pt x="32781" y="0"/>
                    <a:pt x="44614" y="0"/>
                  </a:cubicBezTo>
                  <a:close/>
                </a:path>
              </a:pathLst>
            </a:custGeom>
            <a:solidFill>
              <a:srgbClr val="0F7DC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30899" cy="215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77663" y="-236918"/>
            <a:ext cx="1577133" cy="15771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8288000" cy="6876856"/>
          </a:xfrm>
          <a:custGeom>
            <a:avLst/>
            <a:gdLst/>
            <a:ahLst/>
            <a:cxnLst/>
            <a:rect l="l" t="t" r="r" b="b"/>
            <a:pathLst>
              <a:path w="18288000" h="6876856">
                <a:moveTo>
                  <a:pt x="0" y="0"/>
                </a:moveTo>
                <a:lnTo>
                  <a:pt x="18288000" y="0"/>
                </a:lnTo>
                <a:lnTo>
                  <a:pt x="18288000" y="6876856"/>
                </a:lnTo>
                <a:lnTo>
                  <a:pt x="0" y="6876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5" r="-81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3987103" y="6943531"/>
            <a:ext cx="801842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20"/>
              </a:lnSpc>
            </a:pPr>
            <a:r>
              <a:rPr lang="en-US" sz="7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The Visibility Equation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61932" y="892108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08473" y="8101937"/>
            <a:ext cx="837182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Career Impact = (Competence x Visibility) + Consistency</a:t>
            </a:r>
          </a:p>
          <a:p>
            <a:pPr algn="ctr">
              <a:lnSpc>
                <a:spcPts val="3120"/>
              </a:lnSpc>
            </a:pPr>
            <a:endParaRPr lang="en-US" sz="2600" b="1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-3857579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18288000" y="6631861"/>
                </a:moveTo>
                <a:lnTo>
                  <a:pt x="0" y="6631861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6631861"/>
                </a:lnTo>
                <a:close/>
              </a:path>
            </a:pathLst>
          </a:custGeom>
          <a:blipFill>
            <a:blip r:embed="rId3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8355433" y="2966292"/>
            <a:ext cx="1577133" cy="157713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9737867"/>
            <a:ext cx="1577133" cy="15771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55448" y="477281"/>
            <a:ext cx="17020776" cy="1101873"/>
          </a:xfrm>
          <a:custGeom>
            <a:avLst/>
            <a:gdLst/>
            <a:ahLst/>
            <a:cxnLst/>
            <a:rect l="l" t="t" r="r" b="b"/>
            <a:pathLst>
              <a:path w="17020776" h="1101873">
                <a:moveTo>
                  <a:pt x="0" y="0"/>
                </a:moveTo>
                <a:lnTo>
                  <a:pt x="17020776" y="0"/>
                </a:lnTo>
                <a:lnTo>
                  <a:pt x="17020776" y="1101873"/>
                </a:lnTo>
                <a:lnTo>
                  <a:pt x="0" y="110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304" b="-2530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028700" y="1598204"/>
            <a:ext cx="16351832" cy="7234305"/>
          </a:xfrm>
          <a:custGeom>
            <a:avLst/>
            <a:gdLst/>
            <a:ahLst/>
            <a:cxnLst/>
            <a:rect l="l" t="t" r="r" b="b"/>
            <a:pathLst>
              <a:path w="16351832" h="7234305">
                <a:moveTo>
                  <a:pt x="0" y="0"/>
                </a:moveTo>
                <a:lnTo>
                  <a:pt x="16351832" y="0"/>
                </a:lnTo>
                <a:lnTo>
                  <a:pt x="16351832" y="7234305"/>
                </a:lnTo>
                <a:lnTo>
                  <a:pt x="0" y="7234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37" t="-1200" b="-1200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2" name="Group 12"/>
          <p:cNvGrpSpPr/>
          <p:nvPr/>
        </p:nvGrpSpPr>
        <p:grpSpPr>
          <a:xfrm>
            <a:off x="14165790" y="8974359"/>
            <a:ext cx="4122210" cy="923765"/>
            <a:chOff x="0" y="0"/>
            <a:chExt cx="1085685" cy="2432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85685" cy="243296"/>
            </a:xfrm>
            <a:custGeom>
              <a:avLst/>
              <a:gdLst/>
              <a:ahLst/>
              <a:cxnLst/>
              <a:rect l="l" t="t" r="r" b="b"/>
              <a:pathLst>
                <a:path w="1085685" h="243296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47513"/>
                  </a:lnTo>
                  <a:cubicBezTo>
                    <a:pt x="1085685" y="172916"/>
                    <a:pt x="1075594" y="197279"/>
                    <a:pt x="1057631" y="215242"/>
                  </a:cubicBezTo>
                  <a:cubicBezTo>
                    <a:pt x="1039668" y="233205"/>
                    <a:pt x="1015305" y="243296"/>
                    <a:pt x="989902" y="243296"/>
                  </a:cubicBezTo>
                  <a:lnTo>
                    <a:pt x="95783" y="243296"/>
                  </a:lnTo>
                  <a:cubicBezTo>
                    <a:pt x="70380" y="243296"/>
                    <a:pt x="46017" y="233205"/>
                    <a:pt x="28054" y="215242"/>
                  </a:cubicBezTo>
                  <a:cubicBezTo>
                    <a:pt x="10091" y="197279"/>
                    <a:pt x="0" y="172916"/>
                    <a:pt x="0" y="147513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085685" cy="252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629277" y="2111731"/>
            <a:ext cx="5029446" cy="6063538"/>
          </a:xfrm>
          <a:custGeom>
            <a:avLst/>
            <a:gdLst/>
            <a:ahLst/>
            <a:cxnLst/>
            <a:rect l="l" t="t" r="r" b="b"/>
            <a:pathLst>
              <a:path w="5029446" h="6063538">
                <a:moveTo>
                  <a:pt x="0" y="0"/>
                </a:moveTo>
                <a:lnTo>
                  <a:pt x="5029446" y="0"/>
                </a:lnTo>
                <a:lnTo>
                  <a:pt x="5029446" y="6063538"/>
                </a:lnTo>
                <a:lnTo>
                  <a:pt x="0" y="6063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6016695" y="8908227"/>
            <a:ext cx="5643535" cy="198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1"/>
              </a:lnSpc>
            </a:pPr>
            <a:r>
              <a:rPr lang="en-US" sz="701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The Story of Arjun</a:t>
            </a:r>
          </a:p>
          <a:p>
            <a:pPr algn="l">
              <a:lnSpc>
                <a:spcPts val="7721"/>
              </a:lnSpc>
            </a:pPr>
            <a:endParaRPr lang="en-US" sz="7019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47427" y="9163192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17267" y="2175717"/>
            <a:ext cx="334047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Brilliant IT architect, but behind the scenes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4514" y="3890388"/>
            <a:ext cx="41259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 posts, no talks, no visibility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4514" y="5657798"/>
            <a:ext cx="381291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EFEFEE"/>
                </a:solidFill>
                <a:latin typeface="Proxima Nova"/>
                <a:ea typeface="Proxima Nova"/>
                <a:cs typeface="Proxima Nova"/>
                <a:sym typeface="Proxima Nova"/>
              </a:rPr>
              <a:t>Missed promotions &amp; recognition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4514" y="7343723"/>
            <a:ext cx="3733225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Excellent — but invisible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(Competence = 10 | Visibility =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69575" y="2102206"/>
            <a:ext cx="481095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Shares insights on LinkedIn monthly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35048" y="3752850"/>
            <a:ext cx="444841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Builds cross-functional reputation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35048" y="5524500"/>
            <a:ext cx="4304427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Leads internal talks on system design and now is a speaker at cloud conference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35048" y="7189432"/>
            <a:ext cx="417290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Now, he’s not just skilled — he’s seen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(Competence = 10 | Visibility = 8 | Consistency = strong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3869312" cy="4289818"/>
            <a:chOff x="0" y="0"/>
            <a:chExt cx="1104874" cy="12249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4874" cy="1224949"/>
            </a:xfrm>
            <a:custGeom>
              <a:avLst/>
              <a:gdLst/>
              <a:ahLst/>
              <a:cxnLst/>
              <a:rect l="l" t="t" r="r" b="b"/>
              <a:pathLst>
                <a:path w="1104874" h="1224949">
                  <a:moveTo>
                    <a:pt x="0" y="0"/>
                  </a:moveTo>
                  <a:lnTo>
                    <a:pt x="1104874" y="0"/>
                  </a:lnTo>
                  <a:lnTo>
                    <a:pt x="1104874" y="1224949"/>
                  </a:lnTo>
                  <a:lnTo>
                    <a:pt x="0" y="1224949"/>
                  </a:lnTo>
                  <a:close/>
                </a:path>
              </a:pathLst>
            </a:custGeom>
            <a:blipFill>
              <a:blip r:embed="rId3"/>
              <a:stretch>
                <a:fillRect l="-33124" r="-3312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27944" y="1028700"/>
            <a:ext cx="3869312" cy="6788292"/>
            <a:chOff x="0" y="0"/>
            <a:chExt cx="1104874" cy="19383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4874" cy="1938382"/>
            </a:xfrm>
            <a:custGeom>
              <a:avLst/>
              <a:gdLst/>
              <a:ahLst/>
              <a:cxnLst/>
              <a:rect l="l" t="t" r="r" b="b"/>
              <a:pathLst>
                <a:path w="1104874" h="1938382">
                  <a:moveTo>
                    <a:pt x="0" y="0"/>
                  </a:moveTo>
                  <a:lnTo>
                    <a:pt x="1104874" y="0"/>
                  </a:lnTo>
                  <a:lnTo>
                    <a:pt x="1104874" y="1938382"/>
                  </a:lnTo>
                  <a:lnTo>
                    <a:pt x="0" y="1938382"/>
                  </a:lnTo>
                  <a:close/>
                </a:path>
              </a:pathLst>
            </a:custGeom>
            <a:blipFill>
              <a:blip r:embed="rId4"/>
              <a:stretch>
                <a:fillRect l="-22554" r="-8443" b="-1207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488467"/>
            <a:ext cx="3869312" cy="2328525"/>
            <a:chOff x="0" y="0"/>
            <a:chExt cx="1104874" cy="6649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4874" cy="664905"/>
            </a:xfrm>
            <a:custGeom>
              <a:avLst/>
              <a:gdLst/>
              <a:ahLst/>
              <a:cxnLst/>
              <a:rect l="l" t="t" r="r" b="b"/>
              <a:pathLst>
                <a:path w="1104874" h="664905">
                  <a:moveTo>
                    <a:pt x="0" y="0"/>
                  </a:moveTo>
                  <a:lnTo>
                    <a:pt x="1104874" y="0"/>
                  </a:lnTo>
                  <a:lnTo>
                    <a:pt x="1104874" y="664905"/>
                  </a:lnTo>
                  <a:lnTo>
                    <a:pt x="0" y="664905"/>
                  </a:lnTo>
                  <a:close/>
                </a:path>
              </a:pathLst>
            </a:custGeom>
            <a:blipFill>
              <a:blip r:embed="rId5"/>
              <a:stretch>
                <a:fillRect l="-10481" r="-1048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499433" y="5864162"/>
            <a:ext cx="1577133" cy="15771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-453775" y="2174875"/>
            <a:ext cx="2028697" cy="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10207654" y="1085850"/>
            <a:ext cx="705164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reflection journal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69744" y="4422846"/>
            <a:ext cx="6769306" cy="308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420" b="1">
                <a:solidFill>
                  <a:srgbClr val="FFDE5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   Is it:</a:t>
            </a:r>
          </a:p>
          <a:p>
            <a:pPr algn="l">
              <a:lnSpc>
                <a:spcPts val="4104"/>
              </a:lnSpc>
            </a:pPr>
            <a:endParaRPr lang="en-US" sz="3420" b="1">
              <a:solidFill>
                <a:srgbClr val="FFDE59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marL="738419" lvl="1" indent="-369209" algn="l">
              <a:lnSpc>
                <a:spcPts val="4104"/>
              </a:lnSpc>
              <a:buFont typeface="Arial"/>
              <a:buChar char="•"/>
            </a:pPr>
            <a:r>
              <a:rPr lang="en-US" sz="3420" b="1">
                <a:solidFill>
                  <a:srgbClr val="6DBCF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Your online presence?</a:t>
            </a:r>
          </a:p>
          <a:p>
            <a:pPr marL="738419" lvl="1" indent="-369209" algn="l">
              <a:lnSpc>
                <a:spcPts val="4104"/>
              </a:lnSpc>
              <a:buFont typeface="Arial"/>
              <a:buChar char="•"/>
            </a:pPr>
            <a:r>
              <a:rPr lang="en-US" sz="3420" b="1">
                <a:solidFill>
                  <a:srgbClr val="6DBCF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Your internal communication?</a:t>
            </a:r>
          </a:p>
          <a:p>
            <a:pPr marL="738419" lvl="1" indent="-369209" algn="l">
              <a:lnSpc>
                <a:spcPts val="4104"/>
              </a:lnSpc>
              <a:buFont typeface="Arial"/>
              <a:buChar char="•"/>
            </a:pPr>
            <a:r>
              <a:rPr lang="en-US" sz="3420" b="1">
                <a:solidFill>
                  <a:srgbClr val="6DBCF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Your networking habits?</a:t>
            </a:r>
          </a:p>
          <a:p>
            <a:pPr algn="l">
              <a:lnSpc>
                <a:spcPts val="4104"/>
              </a:lnSpc>
            </a:pPr>
            <a:endParaRPr lang="en-US" sz="3420" b="1">
              <a:solidFill>
                <a:srgbClr val="6DBCF6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90898" y="2630684"/>
            <a:ext cx="664815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 i="1">
                <a:solidFill>
                  <a:srgbClr val="FFDE59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Where are YOU Invisible Today?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98011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0" y="0"/>
                </a:moveTo>
                <a:lnTo>
                  <a:pt x="18288000" y="0"/>
                </a:lnTo>
                <a:lnTo>
                  <a:pt x="18288000" y="6631861"/>
                </a:lnTo>
                <a:lnTo>
                  <a:pt x="0" y="6631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977663" y="-242227"/>
            <a:ext cx="1577133" cy="15771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552515" y="1735637"/>
            <a:ext cx="12842056" cy="6535023"/>
          </a:xfrm>
          <a:custGeom>
            <a:avLst/>
            <a:gdLst/>
            <a:ahLst/>
            <a:cxnLst/>
            <a:rect l="l" t="t" r="r" b="b"/>
            <a:pathLst>
              <a:path w="12842056" h="6535023">
                <a:moveTo>
                  <a:pt x="0" y="0"/>
                </a:moveTo>
                <a:lnTo>
                  <a:pt x="12842056" y="0"/>
                </a:lnTo>
                <a:lnTo>
                  <a:pt x="12842056" y="6535022"/>
                </a:lnTo>
                <a:lnTo>
                  <a:pt x="0" y="6535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3" b="-272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847430" y="326779"/>
            <a:ext cx="5322332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key takeaways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9145" y="574331"/>
            <a:ext cx="13379050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Workbook Time: Your Visibility Audit Starts Here</a:t>
            </a:r>
          </a:p>
          <a:p>
            <a:pPr algn="l">
              <a:lnSpc>
                <a:spcPts val="7040"/>
              </a:lnSpc>
            </a:pPr>
            <a:endParaRPr lang="en-US" sz="640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0" y="6971070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18288000" y="0"/>
                </a:moveTo>
                <a:lnTo>
                  <a:pt x="0" y="0"/>
                </a:lnTo>
                <a:lnTo>
                  <a:pt x="0" y="6631860"/>
                </a:lnTo>
                <a:lnTo>
                  <a:pt x="18288000" y="66318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AutoShape 4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09194" y="2299023"/>
            <a:ext cx="6959471" cy="5960001"/>
            <a:chOff x="0" y="0"/>
            <a:chExt cx="1078204" cy="923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8204" cy="923360"/>
            </a:xfrm>
            <a:custGeom>
              <a:avLst/>
              <a:gdLst/>
              <a:ahLst/>
              <a:cxnLst/>
              <a:rect l="l" t="t" r="r" b="b"/>
              <a:pathLst>
                <a:path w="1078204" h="923360">
                  <a:moveTo>
                    <a:pt x="0" y="0"/>
                  </a:moveTo>
                  <a:lnTo>
                    <a:pt x="1078204" y="0"/>
                  </a:lnTo>
                  <a:lnTo>
                    <a:pt x="1078204" y="923360"/>
                  </a:lnTo>
                  <a:lnTo>
                    <a:pt x="0" y="923360"/>
                  </a:lnTo>
                  <a:close/>
                </a:path>
              </a:pathLst>
            </a:custGeom>
            <a:blipFill>
              <a:blip r:embed="rId4"/>
              <a:stretch>
                <a:fillRect l="-1512" r="-151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92573" y="2252034"/>
            <a:ext cx="7673454" cy="1487690"/>
            <a:chOff x="0" y="0"/>
            <a:chExt cx="2020992" cy="3918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20992" cy="391820"/>
            </a:xfrm>
            <a:custGeom>
              <a:avLst/>
              <a:gdLst/>
              <a:ahLst/>
              <a:cxnLst/>
              <a:rect l="l" t="t" r="r" b="b"/>
              <a:pathLst>
                <a:path w="2020992" h="391820">
                  <a:moveTo>
                    <a:pt x="51455" y="0"/>
                  </a:moveTo>
                  <a:lnTo>
                    <a:pt x="1969537" y="0"/>
                  </a:lnTo>
                  <a:cubicBezTo>
                    <a:pt x="1983184" y="0"/>
                    <a:pt x="1996272" y="5421"/>
                    <a:pt x="2005921" y="15071"/>
                  </a:cubicBezTo>
                  <a:cubicBezTo>
                    <a:pt x="2015571" y="24721"/>
                    <a:pt x="2020992" y="37808"/>
                    <a:pt x="2020992" y="51455"/>
                  </a:cubicBezTo>
                  <a:lnTo>
                    <a:pt x="2020992" y="340364"/>
                  </a:lnTo>
                  <a:cubicBezTo>
                    <a:pt x="2020992" y="354011"/>
                    <a:pt x="2015571" y="367099"/>
                    <a:pt x="2005921" y="376749"/>
                  </a:cubicBezTo>
                  <a:cubicBezTo>
                    <a:pt x="1996272" y="386398"/>
                    <a:pt x="1983184" y="391820"/>
                    <a:pt x="1969537" y="391820"/>
                  </a:cubicBezTo>
                  <a:lnTo>
                    <a:pt x="51455" y="391820"/>
                  </a:lnTo>
                  <a:cubicBezTo>
                    <a:pt x="37808" y="391820"/>
                    <a:pt x="24721" y="386398"/>
                    <a:pt x="15071" y="376749"/>
                  </a:cubicBezTo>
                  <a:cubicBezTo>
                    <a:pt x="5421" y="367099"/>
                    <a:pt x="0" y="354011"/>
                    <a:pt x="0" y="340364"/>
                  </a:cubicBezTo>
                  <a:lnTo>
                    <a:pt x="0" y="51455"/>
                  </a:lnTo>
                  <a:cubicBezTo>
                    <a:pt x="0" y="37808"/>
                    <a:pt x="5421" y="24721"/>
                    <a:pt x="15071" y="15071"/>
                  </a:cubicBezTo>
                  <a:cubicBezTo>
                    <a:pt x="24721" y="5421"/>
                    <a:pt x="37808" y="0"/>
                    <a:pt x="51455" y="0"/>
                  </a:cubicBezTo>
                  <a:close/>
                </a:path>
              </a:pathLst>
            </a:custGeom>
            <a:solidFill>
              <a:srgbClr val="6DBCF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2020992" cy="40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92573" y="4535178"/>
            <a:ext cx="7673454" cy="1487690"/>
            <a:chOff x="0" y="0"/>
            <a:chExt cx="2020992" cy="3918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20992" cy="391820"/>
            </a:xfrm>
            <a:custGeom>
              <a:avLst/>
              <a:gdLst/>
              <a:ahLst/>
              <a:cxnLst/>
              <a:rect l="l" t="t" r="r" b="b"/>
              <a:pathLst>
                <a:path w="2020992" h="391820">
                  <a:moveTo>
                    <a:pt x="51455" y="0"/>
                  </a:moveTo>
                  <a:lnTo>
                    <a:pt x="1969537" y="0"/>
                  </a:lnTo>
                  <a:cubicBezTo>
                    <a:pt x="1983184" y="0"/>
                    <a:pt x="1996272" y="5421"/>
                    <a:pt x="2005921" y="15071"/>
                  </a:cubicBezTo>
                  <a:cubicBezTo>
                    <a:pt x="2015571" y="24721"/>
                    <a:pt x="2020992" y="37808"/>
                    <a:pt x="2020992" y="51455"/>
                  </a:cubicBezTo>
                  <a:lnTo>
                    <a:pt x="2020992" y="340364"/>
                  </a:lnTo>
                  <a:cubicBezTo>
                    <a:pt x="2020992" y="354011"/>
                    <a:pt x="2015571" y="367099"/>
                    <a:pt x="2005921" y="376749"/>
                  </a:cubicBezTo>
                  <a:cubicBezTo>
                    <a:pt x="1996272" y="386398"/>
                    <a:pt x="1983184" y="391820"/>
                    <a:pt x="1969537" y="391820"/>
                  </a:cubicBezTo>
                  <a:lnTo>
                    <a:pt x="51455" y="391820"/>
                  </a:lnTo>
                  <a:cubicBezTo>
                    <a:pt x="37808" y="391820"/>
                    <a:pt x="24721" y="386398"/>
                    <a:pt x="15071" y="376749"/>
                  </a:cubicBezTo>
                  <a:cubicBezTo>
                    <a:pt x="5421" y="367099"/>
                    <a:pt x="0" y="354011"/>
                    <a:pt x="0" y="340364"/>
                  </a:cubicBezTo>
                  <a:lnTo>
                    <a:pt x="0" y="51455"/>
                  </a:lnTo>
                  <a:cubicBezTo>
                    <a:pt x="0" y="37808"/>
                    <a:pt x="5421" y="24721"/>
                    <a:pt x="15071" y="15071"/>
                  </a:cubicBezTo>
                  <a:cubicBezTo>
                    <a:pt x="24721" y="5421"/>
                    <a:pt x="37808" y="0"/>
                    <a:pt x="51455" y="0"/>
                  </a:cubicBezTo>
                  <a:close/>
                </a:path>
              </a:pathLst>
            </a:custGeom>
            <a:solidFill>
              <a:srgbClr val="6DBCF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2020992" cy="40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8526" y="6881893"/>
            <a:ext cx="7673454" cy="1487690"/>
            <a:chOff x="0" y="0"/>
            <a:chExt cx="2020992" cy="3918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20992" cy="391820"/>
            </a:xfrm>
            <a:custGeom>
              <a:avLst/>
              <a:gdLst/>
              <a:ahLst/>
              <a:cxnLst/>
              <a:rect l="l" t="t" r="r" b="b"/>
              <a:pathLst>
                <a:path w="2020992" h="391820">
                  <a:moveTo>
                    <a:pt x="51455" y="0"/>
                  </a:moveTo>
                  <a:lnTo>
                    <a:pt x="1969537" y="0"/>
                  </a:lnTo>
                  <a:cubicBezTo>
                    <a:pt x="1983184" y="0"/>
                    <a:pt x="1996272" y="5421"/>
                    <a:pt x="2005921" y="15071"/>
                  </a:cubicBezTo>
                  <a:cubicBezTo>
                    <a:pt x="2015571" y="24721"/>
                    <a:pt x="2020992" y="37808"/>
                    <a:pt x="2020992" y="51455"/>
                  </a:cubicBezTo>
                  <a:lnTo>
                    <a:pt x="2020992" y="340364"/>
                  </a:lnTo>
                  <a:cubicBezTo>
                    <a:pt x="2020992" y="354011"/>
                    <a:pt x="2015571" y="367099"/>
                    <a:pt x="2005921" y="376749"/>
                  </a:cubicBezTo>
                  <a:cubicBezTo>
                    <a:pt x="1996272" y="386398"/>
                    <a:pt x="1983184" y="391820"/>
                    <a:pt x="1969537" y="391820"/>
                  </a:cubicBezTo>
                  <a:lnTo>
                    <a:pt x="51455" y="391820"/>
                  </a:lnTo>
                  <a:cubicBezTo>
                    <a:pt x="37808" y="391820"/>
                    <a:pt x="24721" y="386398"/>
                    <a:pt x="15071" y="376749"/>
                  </a:cubicBezTo>
                  <a:cubicBezTo>
                    <a:pt x="5421" y="367099"/>
                    <a:pt x="0" y="354011"/>
                    <a:pt x="0" y="340364"/>
                  </a:cubicBezTo>
                  <a:lnTo>
                    <a:pt x="0" y="51455"/>
                  </a:lnTo>
                  <a:cubicBezTo>
                    <a:pt x="0" y="37808"/>
                    <a:pt x="5421" y="24721"/>
                    <a:pt x="15071" y="15071"/>
                  </a:cubicBezTo>
                  <a:cubicBezTo>
                    <a:pt x="24721" y="5421"/>
                    <a:pt x="37808" y="0"/>
                    <a:pt x="51455" y="0"/>
                  </a:cubicBezTo>
                  <a:close/>
                </a:path>
              </a:pathLst>
            </a:custGeom>
            <a:solidFill>
              <a:srgbClr val="6DBCF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020992" cy="40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198195" y="-548433"/>
            <a:ext cx="1577133" cy="157713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93216" y="2496828"/>
            <a:ext cx="567216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Where do opportunities currently find you?</a:t>
            </a:r>
          </a:p>
          <a:p>
            <a:pPr algn="ctr">
              <a:lnSpc>
                <a:spcPts val="3840"/>
              </a:lnSpc>
            </a:pPr>
            <a:endParaRPr lang="en-US" sz="3200" b="1">
              <a:solidFill>
                <a:srgbClr val="000000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97624" y="4840216"/>
            <a:ext cx="5977594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What do people already trust you for?</a:t>
            </a:r>
          </a:p>
          <a:p>
            <a:pPr algn="ctr">
              <a:lnSpc>
                <a:spcPts val="3840"/>
              </a:lnSpc>
            </a:pPr>
            <a:endParaRPr lang="en-US" sz="3200" b="1">
              <a:solidFill>
                <a:srgbClr val="000000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497624" y="7287474"/>
            <a:ext cx="597759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Where are you still unseen?</a:t>
            </a:r>
          </a:p>
          <a:p>
            <a:pPr algn="ctr">
              <a:lnSpc>
                <a:spcPts val="3840"/>
              </a:lnSpc>
            </a:pPr>
            <a:endParaRPr lang="en-US" sz="3200" b="1">
              <a:solidFill>
                <a:srgbClr val="000000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2690" y="2862808"/>
            <a:ext cx="9562620" cy="446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8"/>
              </a:lnSpc>
            </a:pPr>
            <a:r>
              <a:rPr lang="en-US" sz="31235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Q&amp;A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81678" y="6567103"/>
            <a:ext cx="8124643" cy="75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505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Free To Ask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8823467"/>
            <a:ext cx="1210839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13137090" y="8369583"/>
            <a:ext cx="4122210" cy="888717"/>
            <a:chOff x="0" y="0"/>
            <a:chExt cx="1085685" cy="234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5685" cy="234065"/>
            </a:xfrm>
            <a:custGeom>
              <a:avLst/>
              <a:gdLst/>
              <a:ahLst/>
              <a:cxnLst/>
              <a:rect l="l" t="t" r="r" b="b"/>
              <a:pathLst>
                <a:path w="1085685" h="234065">
                  <a:moveTo>
                    <a:pt x="95783" y="0"/>
                  </a:moveTo>
                  <a:lnTo>
                    <a:pt x="989902" y="0"/>
                  </a:lnTo>
                  <a:cubicBezTo>
                    <a:pt x="1042801" y="0"/>
                    <a:pt x="1085685" y="42884"/>
                    <a:pt x="1085685" y="95783"/>
                  </a:cubicBezTo>
                  <a:lnTo>
                    <a:pt x="1085685" y="138282"/>
                  </a:lnTo>
                  <a:cubicBezTo>
                    <a:pt x="1085685" y="163686"/>
                    <a:pt x="1075594" y="188048"/>
                    <a:pt x="1057631" y="206011"/>
                  </a:cubicBezTo>
                  <a:cubicBezTo>
                    <a:pt x="1039668" y="223974"/>
                    <a:pt x="1015305" y="234065"/>
                    <a:pt x="989902" y="234065"/>
                  </a:cubicBezTo>
                  <a:lnTo>
                    <a:pt x="95783" y="234065"/>
                  </a:lnTo>
                  <a:cubicBezTo>
                    <a:pt x="70380" y="234065"/>
                    <a:pt x="46017" y="223974"/>
                    <a:pt x="28054" y="206011"/>
                  </a:cubicBezTo>
                  <a:cubicBezTo>
                    <a:pt x="10091" y="188048"/>
                    <a:pt x="0" y="163686"/>
                    <a:pt x="0" y="138282"/>
                  </a:cubicBezTo>
                  <a:lnTo>
                    <a:pt x="0" y="95783"/>
                  </a:lnTo>
                  <a:cubicBezTo>
                    <a:pt x="0" y="70380"/>
                    <a:pt x="10091" y="46017"/>
                    <a:pt x="28054" y="28054"/>
                  </a:cubicBezTo>
                  <a:cubicBezTo>
                    <a:pt x="46017" y="10091"/>
                    <a:pt x="70380" y="0"/>
                    <a:pt x="957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85685" cy="243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418727" y="8578027"/>
            <a:ext cx="3558936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personal branding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0" y="-3857579"/>
            <a:ext cx="18288000" cy="6631860"/>
          </a:xfrm>
          <a:custGeom>
            <a:avLst/>
            <a:gdLst/>
            <a:ahLst/>
            <a:cxnLst/>
            <a:rect l="l" t="t" r="r" b="b"/>
            <a:pathLst>
              <a:path w="18288000" h="6631860">
                <a:moveTo>
                  <a:pt x="0" y="6631861"/>
                </a:moveTo>
                <a:lnTo>
                  <a:pt x="18288000" y="6631861"/>
                </a:lnTo>
                <a:lnTo>
                  <a:pt x="18288000" y="0"/>
                </a:lnTo>
                <a:lnTo>
                  <a:pt x="0" y="0"/>
                </a:lnTo>
                <a:lnTo>
                  <a:pt x="0" y="6631861"/>
                </a:lnTo>
                <a:close/>
              </a:path>
            </a:pathLst>
          </a:custGeom>
          <a:blipFill>
            <a:blip r:embed="rId2"/>
            <a:stretch>
              <a:fillRect t="-2762" b="-2762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0" name="Group 10"/>
          <p:cNvGrpSpPr/>
          <p:nvPr/>
        </p:nvGrpSpPr>
        <p:grpSpPr>
          <a:xfrm>
            <a:off x="2366583" y="1209986"/>
            <a:ext cx="2715096" cy="271509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288827" y="5739046"/>
            <a:ext cx="1031454" cy="10314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13257373" y="3027018"/>
            <a:ext cx="1031454" cy="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948</Words>
  <Application>Microsoft Office PowerPoint</Application>
  <PresentationFormat>Custom</PresentationFormat>
  <Paragraphs>68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Bebas Neue</vt:lpstr>
      <vt:lpstr>Proxima Nova Bold</vt:lpstr>
      <vt:lpstr>Proxima Nova Bold Italics</vt:lpstr>
      <vt:lpstr>Calibri</vt:lpstr>
      <vt:lpstr>Proxima Nova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 Accelerator</dc:title>
  <cp:lastModifiedBy>k9374</cp:lastModifiedBy>
  <cp:revision>1</cp:revision>
  <dcterms:created xsi:type="dcterms:W3CDTF">2006-08-16T00:00:00Z</dcterms:created>
  <dcterms:modified xsi:type="dcterms:W3CDTF">2025-11-13T18:53:42Z</dcterms:modified>
  <dc:identifier>DAG4lHdebok</dc:identifier>
</cp:coreProperties>
</file>