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Archivo Black" panose="020B0604020202020204" charset="0"/>
      <p:regular r:id="rId11"/>
    </p:embeddedFont>
    <p:embeddedFont>
      <p:font typeface="Open Sauce Bold" panose="020B0604020202020204" charset="0"/>
      <p:regular r:id="rId12"/>
    </p:embeddedFont>
    <p:embeddedFont>
      <p:font typeface="Open Sauce Bold Italics"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1E8F6-A2AF-4AEE-83B7-168E4F5A3A07}" v="7" dt="2025-11-13T20:11:44.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1281" autoAdjust="0"/>
  </p:normalViewPr>
  <p:slideViewPr>
    <p:cSldViewPr>
      <p:cViewPr varScale="1">
        <p:scale>
          <a:sx n="58" d="100"/>
          <a:sy n="58" d="100"/>
        </p:scale>
        <p:origin x="14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F588-683D-49F6-BE56-2E1A41E9244F}" type="datetimeFigureOut">
              <a:rPr lang="en-CA" smtClean="0"/>
              <a:t>2025-11-14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A4C95-07A9-4150-8AAB-F8F3DA53790F}" type="slidenum">
              <a:rPr lang="en-CA" smtClean="0"/>
              <a:t>‹#›</a:t>
            </a:fld>
            <a:endParaRPr lang="en-CA"/>
          </a:p>
        </p:txBody>
      </p:sp>
    </p:spTree>
    <p:extLst>
      <p:ext uri="{BB962C8B-B14F-4D97-AF65-F5344CB8AC3E}">
        <p14:creationId xmlns:p14="http://schemas.microsoft.com/office/powerpoint/2010/main" val="3430079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started this journey with ambition, skill, and curiosity. And now, eight lessons later, you hold something far more powerful — clarity. Clarity about who you are, what you stand for, and how you show that to the world. This is the difference between drifting through a career and designing one.”</a:t>
            </a:r>
            <a:endParaRPr lang="en-CA" dirty="0"/>
          </a:p>
        </p:txBody>
      </p:sp>
      <p:sp>
        <p:nvSpPr>
          <p:cNvPr id="4" name="Slide Number Placeholder 3"/>
          <p:cNvSpPr>
            <a:spLocks noGrp="1"/>
          </p:cNvSpPr>
          <p:nvPr>
            <p:ph type="sldNum" sz="quarter" idx="5"/>
          </p:nvPr>
        </p:nvSpPr>
        <p:spPr/>
        <p:txBody>
          <a:bodyPr/>
          <a:lstStyle/>
          <a:p>
            <a:fld id="{390A4C95-07A9-4150-8AAB-F8F3DA53790F}" type="slidenum">
              <a:rPr lang="en-CA" smtClean="0"/>
              <a:t>1</a:t>
            </a:fld>
            <a:endParaRPr lang="en-CA"/>
          </a:p>
        </p:txBody>
      </p:sp>
    </p:spTree>
    <p:extLst>
      <p:ext uri="{BB962C8B-B14F-4D97-AF65-F5344CB8AC3E}">
        <p14:creationId xmlns:p14="http://schemas.microsoft.com/office/powerpoint/2010/main" val="6750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past few hours, you’ve built your </a:t>
            </a:r>
            <a:r>
              <a:rPr lang="en-US" sz="1200" i="1" kern="1200" dirty="0">
                <a:solidFill>
                  <a:schemeClr val="tx1"/>
                </a:solidFill>
                <a:effectLst/>
                <a:latin typeface="+mn-lt"/>
                <a:ea typeface="+mn-ea"/>
                <a:cs typeface="+mn-cs"/>
              </a:rPr>
              <a:t>Personal Brand Playbook</a:t>
            </a:r>
            <a:r>
              <a:rPr lang="en-US" sz="1200" kern="1200" dirty="0">
                <a:solidFill>
                  <a:schemeClr val="tx1"/>
                </a:solidFill>
                <a:effectLst/>
                <a:latin typeface="+mn-lt"/>
                <a:ea typeface="+mn-ea"/>
                <a:cs typeface="+mn-cs"/>
              </a:rPr>
              <a:t> — not just a set of exercises, but a mirror for your professional growth. You’ve learned how visibility multiplies competence, how positioning turns confusion into clarity, how stories build trust, and how authority creates opportunity. You’ve learned that your personal brand is not a performance — it’s a promise you consistently keep.”</a:t>
            </a:r>
            <a:endParaRPr lang="en-CA" dirty="0"/>
          </a:p>
        </p:txBody>
      </p:sp>
      <p:sp>
        <p:nvSpPr>
          <p:cNvPr id="4" name="Slide Number Placeholder 3"/>
          <p:cNvSpPr>
            <a:spLocks noGrp="1"/>
          </p:cNvSpPr>
          <p:nvPr>
            <p:ph type="sldNum" sz="quarter" idx="5"/>
          </p:nvPr>
        </p:nvSpPr>
        <p:spPr/>
        <p:txBody>
          <a:bodyPr/>
          <a:lstStyle/>
          <a:p>
            <a:fld id="{390A4C95-07A9-4150-8AAB-F8F3DA53790F}" type="slidenum">
              <a:rPr lang="en-CA" smtClean="0"/>
              <a:t>2</a:t>
            </a:fld>
            <a:endParaRPr lang="en-CA"/>
          </a:p>
        </p:txBody>
      </p:sp>
    </p:spTree>
    <p:extLst>
      <p:ext uri="{BB962C8B-B14F-4D97-AF65-F5344CB8AC3E}">
        <p14:creationId xmlns:p14="http://schemas.microsoft.com/office/powerpoint/2010/main" val="229301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“Remember — your brand isn’t a one-time project. It’s a living system. The </a:t>
            </a:r>
            <a:r>
              <a:rPr lang="en-US" sz="1200" i="1" kern="1200" dirty="0">
                <a:solidFill>
                  <a:schemeClr val="tx1"/>
                </a:solidFill>
                <a:effectLst/>
                <a:latin typeface="+mn-lt"/>
                <a:ea typeface="+mn-ea"/>
                <a:cs typeface="+mn-cs"/>
              </a:rPr>
              <a:t>Brand OS</a:t>
            </a:r>
            <a:r>
              <a:rPr lang="en-US" sz="1200" kern="1200" dirty="0">
                <a:solidFill>
                  <a:schemeClr val="tx1"/>
                </a:solidFill>
                <a:effectLst/>
                <a:latin typeface="+mn-lt"/>
                <a:ea typeface="+mn-ea"/>
                <a:cs typeface="+mn-cs"/>
              </a:rPr>
              <a:t> you created will evolve with you. Each time you gain experience, face a new challenge, or pivot careers, your Playbook evolves. It’s your feedback engine, your reflection tool, your professional GPS. When used regularly, it doesn’t just guide your brand — it guides your decisions.”</a:t>
            </a:r>
          </a:p>
          <a:p>
            <a:r>
              <a:rPr lang="en-US" sz="1200" kern="1200" dirty="0">
                <a:solidFill>
                  <a:schemeClr val="tx1"/>
                </a:solidFill>
                <a:effectLst/>
                <a:latin typeface="+mn-lt"/>
                <a:ea typeface="+mn-ea"/>
                <a:cs typeface="+mn-cs"/>
              </a:rPr>
              <a:t>“What you’ve built — your Brand Playbook — is now your </a:t>
            </a:r>
            <a:r>
              <a:rPr lang="en-US" sz="1200" b="1" kern="1200" dirty="0">
                <a:solidFill>
                  <a:schemeClr val="tx1"/>
                </a:solidFill>
                <a:effectLst/>
                <a:latin typeface="+mn-lt"/>
                <a:ea typeface="+mn-ea"/>
                <a:cs typeface="+mn-cs"/>
              </a:rPr>
              <a:t>Personal Brand Handbook.</a:t>
            </a:r>
            <a:r>
              <a:rPr lang="en-US" sz="1200" kern="1200" dirty="0">
                <a:solidFill>
                  <a:schemeClr val="tx1"/>
                </a:solidFill>
                <a:effectLst/>
                <a:latin typeface="+mn-lt"/>
                <a:ea typeface="+mn-ea"/>
                <a:cs typeface="+mn-cs"/>
              </a:rPr>
              <a:t> It’s your North Star — a living, breathing document that holds your story, your systems, and your strategy. Revisit it every 90 days. Refine your positioning, update your story, and realign your goals. The professionals who win aren’t the ones who never change — they’re the ones who </a:t>
            </a:r>
            <a:r>
              <a:rPr lang="en-US" sz="1200" i="1" kern="1200" dirty="0">
                <a:solidFill>
                  <a:schemeClr val="tx1"/>
                </a:solidFill>
                <a:effectLst/>
                <a:latin typeface="+mn-lt"/>
                <a:ea typeface="+mn-ea"/>
                <a:cs typeface="+mn-cs"/>
              </a:rPr>
              <a:t>adapt with intention.</a:t>
            </a:r>
            <a:r>
              <a:rPr lang="en-US" sz="1200" kern="1200" dirty="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390A4C95-07A9-4150-8AAB-F8F3DA53790F}" type="slidenum">
              <a:rPr lang="en-CA" smtClean="0"/>
              <a:t>4</a:t>
            </a:fld>
            <a:endParaRPr lang="en-CA"/>
          </a:p>
        </p:txBody>
      </p:sp>
    </p:spTree>
    <p:extLst>
      <p:ext uri="{BB962C8B-B14F-4D97-AF65-F5344CB8AC3E}">
        <p14:creationId xmlns:p14="http://schemas.microsoft.com/office/powerpoint/2010/main" val="1125274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step forward, remember this: your work deserves to be seen. Your expertise deserves recognition. And your story — the one you’ve crafted here — has the power to inspire, lead, and create real impact. You’re not waiting for opportunity anymore. You’ve built the system to attract it.”</a:t>
            </a:r>
            <a:endParaRPr lang="en-CA" dirty="0"/>
          </a:p>
        </p:txBody>
      </p:sp>
      <p:sp>
        <p:nvSpPr>
          <p:cNvPr id="4" name="Slide Number Placeholder 3"/>
          <p:cNvSpPr>
            <a:spLocks noGrp="1"/>
          </p:cNvSpPr>
          <p:nvPr>
            <p:ph type="sldNum" sz="quarter" idx="5"/>
          </p:nvPr>
        </p:nvSpPr>
        <p:spPr/>
        <p:txBody>
          <a:bodyPr/>
          <a:lstStyle/>
          <a:p>
            <a:fld id="{390A4C95-07A9-4150-8AAB-F8F3DA53790F}" type="slidenum">
              <a:rPr lang="en-CA" smtClean="0"/>
              <a:t>5</a:t>
            </a:fld>
            <a:endParaRPr lang="en-CA"/>
          </a:p>
        </p:txBody>
      </p:sp>
    </p:spTree>
    <p:extLst>
      <p:ext uri="{BB962C8B-B14F-4D97-AF65-F5344CB8AC3E}">
        <p14:creationId xmlns:p14="http://schemas.microsoft.com/office/powerpoint/2010/main" val="236782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moment right now to review your Brand Handbook — your complete Playbook. Choose one section to act on this week. Maybe it’s refining your LinkedIn headline, publishing your first story, or reaching out to a mentor. Then schedule your 90-day review — a date with your future self. Because this isn’t the end of a course — it’s the start of your lifelong brand journey.”</a:t>
            </a:r>
            <a:endParaRPr lang="en-CA" dirty="0"/>
          </a:p>
        </p:txBody>
      </p:sp>
      <p:sp>
        <p:nvSpPr>
          <p:cNvPr id="4" name="Slide Number Placeholder 3"/>
          <p:cNvSpPr>
            <a:spLocks noGrp="1"/>
          </p:cNvSpPr>
          <p:nvPr>
            <p:ph type="sldNum" sz="quarter" idx="5"/>
          </p:nvPr>
        </p:nvSpPr>
        <p:spPr/>
        <p:txBody>
          <a:bodyPr/>
          <a:lstStyle/>
          <a:p>
            <a:fld id="{390A4C95-07A9-4150-8AAB-F8F3DA53790F}" type="slidenum">
              <a:rPr lang="en-CA" smtClean="0"/>
              <a:t>7</a:t>
            </a:fld>
            <a:endParaRPr lang="en-CA"/>
          </a:p>
        </p:txBody>
      </p:sp>
    </p:spTree>
    <p:extLst>
      <p:ext uri="{BB962C8B-B14F-4D97-AF65-F5344CB8AC3E}">
        <p14:creationId xmlns:p14="http://schemas.microsoft.com/office/powerpoint/2010/main" val="2094217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9.jpeg"/><Relationship Id="rId7" Type="http://schemas.openxmlformats.org/officeDocument/2006/relationships/image" Target="../media/image5.sv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21.jpeg"/><Relationship Id="rId10" Type="http://schemas.openxmlformats.org/officeDocument/2006/relationships/image" Target="../media/image8.png"/><Relationship Id="rId4" Type="http://schemas.openxmlformats.org/officeDocument/2006/relationships/image" Target="../media/image20.jpe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5.sv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3.svg"/><Relationship Id="rId5" Type="http://schemas.openxmlformats.org/officeDocument/2006/relationships/image" Target="../media/image3.sv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png"/><Relationship Id="rId7" Type="http://schemas.openxmlformats.org/officeDocument/2006/relationships/image" Target="../media/image16.sv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0.png"/><Relationship Id="rId7" Type="http://schemas.openxmlformats.org/officeDocument/2006/relationships/image" Target="../media/image4.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31.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5.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5176"/>
        </a:solidFill>
        <a:effectLst/>
      </p:bgPr>
    </p:bg>
    <p:spTree>
      <p:nvGrpSpPr>
        <p:cNvPr id="1" name=""/>
        <p:cNvGrpSpPr/>
        <p:nvPr/>
      </p:nvGrpSpPr>
      <p:grpSpPr>
        <a:xfrm>
          <a:off x="0" y="0"/>
          <a:ext cx="0" cy="0"/>
          <a:chOff x="0" y="0"/>
          <a:chExt cx="0" cy="0"/>
        </a:xfrm>
      </p:grpSpPr>
      <p:grpSp>
        <p:nvGrpSpPr>
          <p:cNvPr id="2" name="Group 2"/>
          <p:cNvGrpSpPr/>
          <p:nvPr/>
        </p:nvGrpSpPr>
        <p:grpSpPr>
          <a:xfrm>
            <a:off x="11140208" y="0"/>
            <a:ext cx="7147792" cy="10287000"/>
            <a:chOff x="0" y="0"/>
            <a:chExt cx="1107380" cy="1593725"/>
          </a:xfrm>
        </p:grpSpPr>
        <p:sp>
          <p:nvSpPr>
            <p:cNvPr id="3" name="Freeform 3"/>
            <p:cNvSpPr/>
            <p:nvPr/>
          </p:nvSpPr>
          <p:spPr>
            <a:xfrm>
              <a:off x="0" y="0"/>
              <a:ext cx="1107380" cy="1593725"/>
            </a:xfrm>
            <a:custGeom>
              <a:avLst/>
              <a:gdLst/>
              <a:ahLst/>
              <a:cxnLst/>
              <a:rect l="l" t="t" r="r" b="b"/>
              <a:pathLst>
                <a:path w="1107380" h="1593725">
                  <a:moveTo>
                    <a:pt x="0" y="0"/>
                  </a:moveTo>
                  <a:lnTo>
                    <a:pt x="1107380" y="0"/>
                  </a:lnTo>
                  <a:lnTo>
                    <a:pt x="1107380" y="1593725"/>
                  </a:lnTo>
                  <a:lnTo>
                    <a:pt x="0" y="1593725"/>
                  </a:lnTo>
                  <a:close/>
                </a:path>
              </a:pathLst>
            </a:custGeom>
            <a:blipFill>
              <a:blip r:embed="rId3"/>
              <a:stretch>
                <a:fillRect l="-58392" r="-58392"/>
              </a:stretch>
            </a:blipFill>
          </p:spPr>
          <p:txBody>
            <a:bodyPr/>
            <a:lstStyle/>
            <a:p>
              <a:endParaRPr lang="en-CA"/>
            </a:p>
          </p:txBody>
        </p:sp>
      </p:grpSp>
      <p:sp>
        <p:nvSpPr>
          <p:cNvPr id="4" name="Freeform 4"/>
          <p:cNvSpPr/>
          <p:nvPr/>
        </p:nvSpPr>
        <p:spPr>
          <a:xfrm rot="16200000" flipV="1">
            <a:off x="6295556" y="3889174"/>
            <a:ext cx="10313477" cy="2535128"/>
          </a:xfrm>
          <a:custGeom>
            <a:avLst/>
            <a:gdLst/>
            <a:ahLst/>
            <a:cxnLst/>
            <a:rect l="l" t="t" r="r" b="b"/>
            <a:pathLst>
              <a:path w="15390066" h="3357833">
                <a:moveTo>
                  <a:pt x="0" y="3357833"/>
                </a:moveTo>
                <a:lnTo>
                  <a:pt x="15390067" y="3357833"/>
                </a:lnTo>
                <a:lnTo>
                  <a:pt x="15390067" y="0"/>
                </a:lnTo>
                <a:lnTo>
                  <a:pt x="0" y="0"/>
                </a:lnTo>
                <a:lnTo>
                  <a:pt x="0" y="335783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rot="-5400000" flipH="1" flipV="1">
            <a:off x="4656778" y="2892362"/>
            <a:ext cx="10287000" cy="4502277"/>
          </a:xfrm>
          <a:custGeom>
            <a:avLst/>
            <a:gdLst/>
            <a:ahLst/>
            <a:cxnLst/>
            <a:rect l="l" t="t" r="r" b="b"/>
            <a:pathLst>
              <a:path w="10287000" h="4502277">
                <a:moveTo>
                  <a:pt x="10287000" y="4502277"/>
                </a:moveTo>
                <a:lnTo>
                  <a:pt x="0" y="4502277"/>
                </a:lnTo>
                <a:lnTo>
                  <a:pt x="0" y="0"/>
                </a:lnTo>
                <a:lnTo>
                  <a:pt x="10287000" y="0"/>
                </a:lnTo>
                <a:lnTo>
                  <a:pt x="10287000" y="450227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rot="-5400000" flipV="1">
            <a:off x="-3925402" y="3925400"/>
            <a:ext cx="10313479" cy="2462674"/>
          </a:xfrm>
          <a:custGeom>
            <a:avLst/>
            <a:gdLst/>
            <a:ahLst/>
            <a:cxnLst/>
            <a:rect l="l" t="t" r="r" b="b"/>
            <a:pathLst>
              <a:path w="11287257" h="2462674">
                <a:moveTo>
                  <a:pt x="0" y="2462674"/>
                </a:moveTo>
                <a:lnTo>
                  <a:pt x="11287258" y="2462674"/>
                </a:lnTo>
                <a:lnTo>
                  <a:pt x="11287258" y="0"/>
                </a:lnTo>
                <a:lnTo>
                  <a:pt x="0" y="0"/>
                </a:lnTo>
                <a:lnTo>
                  <a:pt x="0" y="246267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7" name="Freeform 7"/>
          <p:cNvSpPr/>
          <p:nvPr/>
        </p:nvSpPr>
        <p:spPr>
          <a:xfrm>
            <a:off x="5791200" y="8796273"/>
            <a:ext cx="2981455" cy="1490727"/>
          </a:xfrm>
          <a:custGeom>
            <a:avLst/>
            <a:gdLst/>
            <a:ahLst/>
            <a:cxnLst/>
            <a:rect l="l" t="t" r="r" b="b"/>
            <a:pathLst>
              <a:path w="2981455" h="1490727">
                <a:moveTo>
                  <a:pt x="0" y="0"/>
                </a:moveTo>
                <a:lnTo>
                  <a:pt x="2981455" y="0"/>
                </a:lnTo>
                <a:lnTo>
                  <a:pt x="2981455" y="1490727"/>
                </a:lnTo>
                <a:lnTo>
                  <a:pt x="0" y="14907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8" name="Freeform 8"/>
          <p:cNvSpPr/>
          <p:nvPr/>
        </p:nvSpPr>
        <p:spPr>
          <a:xfrm rot="-10800000">
            <a:off x="2336666" y="0"/>
            <a:ext cx="2013478" cy="1006739"/>
          </a:xfrm>
          <a:custGeom>
            <a:avLst/>
            <a:gdLst/>
            <a:ahLst/>
            <a:cxnLst/>
            <a:rect l="l" t="t" r="r" b="b"/>
            <a:pathLst>
              <a:path w="2013478" h="1006739">
                <a:moveTo>
                  <a:pt x="0" y="0"/>
                </a:moveTo>
                <a:lnTo>
                  <a:pt x="2013477" y="0"/>
                </a:lnTo>
                <a:lnTo>
                  <a:pt x="2013477" y="1006739"/>
                </a:lnTo>
                <a:lnTo>
                  <a:pt x="0" y="10067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9" name="Freeform 9"/>
          <p:cNvSpPr/>
          <p:nvPr/>
        </p:nvSpPr>
        <p:spPr>
          <a:xfrm>
            <a:off x="7954639" y="7936990"/>
            <a:ext cx="1253321" cy="1253321"/>
          </a:xfrm>
          <a:custGeom>
            <a:avLst/>
            <a:gdLst/>
            <a:ahLst/>
            <a:cxnLst/>
            <a:rect l="l" t="t" r="r" b="b"/>
            <a:pathLst>
              <a:path w="1253321" h="1253321">
                <a:moveTo>
                  <a:pt x="0" y="0"/>
                </a:moveTo>
                <a:lnTo>
                  <a:pt x="1253321" y="0"/>
                </a:lnTo>
                <a:lnTo>
                  <a:pt x="1253321" y="1253321"/>
                </a:lnTo>
                <a:lnTo>
                  <a:pt x="0" y="12533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0" name="TextBox 10"/>
          <p:cNvSpPr txBox="1"/>
          <p:nvPr/>
        </p:nvSpPr>
        <p:spPr>
          <a:xfrm>
            <a:off x="2644422" y="1385442"/>
            <a:ext cx="6678491" cy="1403269"/>
          </a:xfrm>
          <a:prstGeom prst="rect">
            <a:avLst/>
          </a:prstGeom>
        </p:spPr>
        <p:txBody>
          <a:bodyPr lIns="0" tIns="0" rIns="0" bIns="0" rtlCol="0" anchor="t">
            <a:spAutoFit/>
          </a:bodyPr>
          <a:lstStyle/>
          <a:p>
            <a:pPr algn="l">
              <a:lnSpc>
                <a:spcPts val="5280"/>
              </a:lnSpc>
            </a:pPr>
            <a:r>
              <a:rPr lang="en-US" sz="6000" dirty="0">
                <a:solidFill>
                  <a:srgbClr val="FCFCFC"/>
                </a:solidFill>
                <a:latin typeface="Archivo Black"/>
                <a:ea typeface="Archivo Black"/>
                <a:cs typeface="Archivo Black"/>
                <a:sym typeface="Archivo Black"/>
              </a:rPr>
              <a:t>Personal Brand Accelerator</a:t>
            </a:r>
          </a:p>
        </p:txBody>
      </p:sp>
      <p:sp>
        <p:nvSpPr>
          <p:cNvPr id="11" name="TextBox 11"/>
          <p:cNvSpPr txBox="1"/>
          <p:nvPr/>
        </p:nvSpPr>
        <p:spPr>
          <a:xfrm>
            <a:off x="11400379" y="8228370"/>
            <a:ext cx="6887621" cy="670560"/>
          </a:xfrm>
          <a:prstGeom prst="rect">
            <a:avLst/>
          </a:prstGeom>
        </p:spPr>
        <p:txBody>
          <a:bodyPr wrap="square" lIns="0" tIns="0" rIns="0" bIns="0" rtlCol="0" anchor="t">
            <a:spAutoFit/>
          </a:bodyPr>
          <a:lstStyle/>
          <a:p>
            <a:pPr algn="l">
              <a:lnSpc>
                <a:spcPts val="5460"/>
              </a:lnSpc>
            </a:pPr>
            <a:r>
              <a:rPr lang="en-US" sz="4200" b="1" i="1" dirty="0">
                <a:solidFill>
                  <a:schemeClr val="bg1"/>
                </a:solidFill>
                <a:latin typeface="Open Sauce Bold Italics"/>
                <a:ea typeface="Open Sauce Bold Italics"/>
                <a:cs typeface="Open Sauce Bold Italics"/>
                <a:sym typeface="Open Sauce Bold Italics"/>
              </a:rPr>
              <a:t>From Clarity to Credibility</a:t>
            </a:r>
          </a:p>
        </p:txBody>
      </p:sp>
      <p:sp>
        <p:nvSpPr>
          <p:cNvPr id="12" name="TextBox 10">
            <a:extLst>
              <a:ext uri="{FF2B5EF4-FFF2-40B4-BE49-F238E27FC236}">
                <a16:creationId xmlns:a16="http://schemas.microsoft.com/office/drawing/2014/main" id="{5953E01C-DCD8-0B73-DA58-A21DC0ECC14B}"/>
              </a:ext>
            </a:extLst>
          </p:cNvPr>
          <p:cNvSpPr txBox="1"/>
          <p:nvPr/>
        </p:nvSpPr>
        <p:spPr>
          <a:xfrm>
            <a:off x="1441649" y="7008067"/>
            <a:ext cx="5459830" cy="1997406"/>
          </a:xfrm>
          <a:prstGeom prst="rect">
            <a:avLst/>
          </a:prstGeom>
        </p:spPr>
        <p:txBody>
          <a:bodyPr wrap="square" lIns="0" tIns="0" rIns="0" bIns="0" rtlCol="0" anchor="t">
            <a:spAutoFit/>
          </a:bodyPr>
          <a:lstStyle/>
          <a:p>
            <a:pPr algn="l">
              <a:lnSpc>
                <a:spcPts val="5280"/>
              </a:lnSpc>
            </a:pPr>
            <a:r>
              <a:rPr lang="en-US" sz="3600" i="1">
                <a:solidFill>
                  <a:srgbClr val="FFFF00"/>
                </a:solidFill>
                <a:latin typeface="Archivo Black"/>
                <a:ea typeface="Archivo Black"/>
                <a:cs typeface="Archivo Black"/>
                <a:sym typeface="Archivo Black"/>
              </a:rPr>
              <a:t>Course Wrap-Up: Your </a:t>
            </a:r>
            <a:r>
              <a:rPr lang="en-US" sz="3600" i="1" dirty="0">
                <a:solidFill>
                  <a:srgbClr val="FFFF00"/>
                </a:solidFill>
                <a:latin typeface="Archivo Black"/>
                <a:ea typeface="Archivo Black"/>
                <a:cs typeface="Archivo Black"/>
                <a:sym typeface="Archivo Black"/>
              </a:rPr>
              <a:t>Personal Brand Accelerator Journey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5176"/>
        </a:solidFill>
        <a:effectLst/>
      </p:bgPr>
    </p:bg>
    <p:spTree>
      <p:nvGrpSpPr>
        <p:cNvPr id="1" name=""/>
        <p:cNvGrpSpPr/>
        <p:nvPr/>
      </p:nvGrpSpPr>
      <p:grpSpPr>
        <a:xfrm>
          <a:off x="0" y="0"/>
          <a:ext cx="0" cy="0"/>
          <a:chOff x="0" y="0"/>
          <a:chExt cx="0" cy="0"/>
        </a:xfrm>
      </p:grpSpPr>
      <p:grpSp>
        <p:nvGrpSpPr>
          <p:cNvPr id="2" name="Group 2"/>
          <p:cNvGrpSpPr/>
          <p:nvPr/>
        </p:nvGrpSpPr>
        <p:grpSpPr>
          <a:xfrm>
            <a:off x="-989678" y="0"/>
            <a:ext cx="8617839" cy="10287000"/>
            <a:chOff x="0" y="0"/>
            <a:chExt cx="1335129" cy="1593725"/>
          </a:xfrm>
        </p:grpSpPr>
        <p:sp>
          <p:nvSpPr>
            <p:cNvPr id="3" name="Freeform 3"/>
            <p:cNvSpPr/>
            <p:nvPr/>
          </p:nvSpPr>
          <p:spPr>
            <a:xfrm>
              <a:off x="0" y="0"/>
              <a:ext cx="1335129" cy="1593725"/>
            </a:xfrm>
            <a:custGeom>
              <a:avLst/>
              <a:gdLst/>
              <a:ahLst/>
              <a:cxnLst/>
              <a:rect l="l" t="t" r="r" b="b"/>
              <a:pathLst>
                <a:path w="1335129" h="1593725">
                  <a:moveTo>
                    <a:pt x="0" y="0"/>
                  </a:moveTo>
                  <a:lnTo>
                    <a:pt x="1335129" y="0"/>
                  </a:lnTo>
                  <a:lnTo>
                    <a:pt x="1335129" y="1593725"/>
                  </a:lnTo>
                  <a:lnTo>
                    <a:pt x="0" y="1593725"/>
                  </a:lnTo>
                  <a:close/>
                </a:path>
              </a:pathLst>
            </a:custGeom>
            <a:blipFill>
              <a:blip r:embed="rId3"/>
              <a:stretch>
                <a:fillRect l="-11736" r="-11736"/>
              </a:stretch>
            </a:blipFill>
          </p:spPr>
          <p:txBody>
            <a:bodyPr/>
            <a:lstStyle/>
            <a:p>
              <a:endParaRPr lang="en-CA"/>
            </a:p>
          </p:txBody>
        </p:sp>
      </p:grpSp>
      <p:sp>
        <p:nvSpPr>
          <p:cNvPr id="4" name="Freeform 4"/>
          <p:cNvSpPr/>
          <p:nvPr/>
        </p:nvSpPr>
        <p:spPr>
          <a:xfrm rot="-5400000" flipH="1">
            <a:off x="3278118" y="2892360"/>
            <a:ext cx="10287000" cy="4502277"/>
          </a:xfrm>
          <a:custGeom>
            <a:avLst/>
            <a:gdLst/>
            <a:ahLst/>
            <a:cxnLst/>
            <a:rect l="l" t="t" r="r" b="b"/>
            <a:pathLst>
              <a:path w="10287000" h="4502277">
                <a:moveTo>
                  <a:pt x="10287000" y="0"/>
                </a:moveTo>
                <a:lnTo>
                  <a:pt x="0" y="0"/>
                </a:lnTo>
                <a:lnTo>
                  <a:pt x="0" y="4502277"/>
                </a:lnTo>
                <a:lnTo>
                  <a:pt x="10287000" y="4502277"/>
                </a:lnTo>
                <a:lnTo>
                  <a:pt x="10287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14531650" y="5977320"/>
            <a:ext cx="4341723" cy="4341723"/>
          </a:xfrm>
          <a:custGeom>
            <a:avLst/>
            <a:gdLst/>
            <a:ahLst/>
            <a:cxnLst/>
            <a:rect l="l" t="t" r="r" b="b"/>
            <a:pathLst>
              <a:path w="4341723" h="4341723">
                <a:moveTo>
                  <a:pt x="0" y="0"/>
                </a:moveTo>
                <a:lnTo>
                  <a:pt x="4341723" y="0"/>
                </a:lnTo>
                <a:lnTo>
                  <a:pt x="4341723" y="4341723"/>
                </a:lnTo>
                <a:lnTo>
                  <a:pt x="0" y="4341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dirty="0"/>
          </a:p>
        </p:txBody>
      </p:sp>
      <p:sp>
        <p:nvSpPr>
          <p:cNvPr id="6" name="Freeform 6"/>
          <p:cNvSpPr/>
          <p:nvPr/>
        </p:nvSpPr>
        <p:spPr>
          <a:xfrm rot="-5400000" flipH="1">
            <a:off x="13050620" y="2972638"/>
            <a:ext cx="10287000" cy="4341720"/>
          </a:xfrm>
          <a:custGeom>
            <a:avLst/>
            <a:gdLst/>
            <a:ahLst/>
            <a:cxnLst/>
            <a:rect l="l" t="t" r="r" b="b"/>
            <a:pathLst>
              <a:path w="10287000" h="4502277">
                <a:moveTo>
                  <a:pt x="10287000" y="0"/>
                </a:moveTo>
                <a:lnTo>
                  <a:pt x="0" y="0"/>
                </a:lnTo>
                <a:lnTo>
                  <a:pt x="0" y="4502277"/>
                </a:lnTo>
                <a:lnTo>
                  <a:pt x="10287000" y="4502277"/>
                </a:lnTo>
                <a:lnTo>
                  <a:pt x="10287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flipV="1">
            <a:off x="2699901" y="0"/>
            <a:ext cx="2981455" cy="1490727"/>
          </a:xfrm>
          <a:custGeom>
            <a:avLst/>
            <a:gdLst/>
            <a:ahLst/>
            <a:cxnLst/>
            <a:rect l="l" t="t" r="r" b="b"/>
            <a:pathLst>
              <a:path w="2981455" h="1490727">
                <a:moveTo>
                  <a:pt x="0" y="1490727"/>
                </a:moveTo>
                <a:lnTo>
                  <a:pt x="2981455" y="1490727"/>
                </a:lnTo>
                <a:lnTo>
                  <a:pt x="2981455" y="0"/>
                </a:lnTo>
                <a:lnTo>
                  <a:pt x="0" y="0"/>
                </a:lnTo>
                <a:lnTo>
                  <a:pt x="0" y="1490727"/>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8" name="Freeform 8"/>
          <p:cNvSpPr/>
          <p:nvPr/>
        </p:nvSpPr>
        <p:spPr>
          <a:xfrm>
            <a:off x="6892861" y="3453434"/>
            <a:ext cx="11301259" cy="3791651"/>
          </a:xfrm>
          <a:custGeom>
            <a:avLst/>
            <a:gdLst/>
            <a:ahLst/>
            <a:cxnLst/>
            <a:rect l="l" t="t" r="r" b="b"/>
            <a:pathLst>
              <a:path w="11301259" h="3791651">
                <a:moveTo>
                  <a:pt x="0" y="0"/>
                </a:moveTo>
                <a:lnTo>
                  <a:pt x="11301259" y="0"/>
                </a:lnTo>
                <a:lnTo>
                  <a:pt x="11301259" y="3791651"/>
                </a:lnTo>
                <a:lnTo>
                  <a:pt x="0" y="3791651"/>
                </a:lnTo>
                <a:lnTo>
                  <a:pt x="0" y="0"/>
                </a:lnTo>
                <a:close/>
              </a:path>
            </a:pathLst>
          </a:custGeom>
          <a:blipFill>
            <a:blip r:embed="rId10"/>
            <a:stretch>
              <a:fillRect b="-9163"/>
            </a:stretch>
          </a:blipFill>
        </p:spPr>
        <p:txBody>
          <a:bodyPr/>
          <a:lstStyle/>
          <a:p>
            <a:endParaRPr lang="en-CA"/>
          </a:p>
        </p:txBody>
      </p:sp>
      <p:sp>
        <p:nvSpPr>
          <p:cNvPr id="9" name="TextBox 9"/>
          <p:cNvSpPr txBox="1"/>
          <p:nvPr/>
        </p:nvSpPr>
        <p:spPr>
          <a:xfrm>
            <a:off x="8486703" y="1538352"/>
            <a:ext cx="8814112" cy="804545"/>
          </a:xfrm>
          <a:prstGeom prst="rect">
            <a:avLst/>
          </a:prstGeom>
        </p:spPr>
        <p:txBody>
          <a:bodyPr lIns="0" tIns="0" rIns="0" bIns="0" rtlCol="0" anchor="t">
            <a:spAutoFit/>
          </a:bodyPr>
          <a:lstStyle/>
          <a:p>
            <a:pPr algn="l">
              <a:lnSpc>
                <a:spcPts val="6160"/>
              </a:lnSpc>
            </a:pPr>
            <a:r>
              <a:rPr lang="en-US" sz="5600">
                <a:solidFill>
                  <a:srgbClr val="FFFFFF"/>
                </a:solidFill>
                <a:latin typeface="Archivo Black"/>
                <a:ea typeface="Archivo Black"/>
                <a:cs typeface="Archivo Black"/>
                <a:sym typeface="Archivo Black"/>
              </a:rPr>
              <a:t>Transformation Recap</a:t>
            </a:r>
          </a:p>
        </p:txBody>
      </p:sp>
      <p:sp>
        <p:nvSpPr>
          <p:cNvPr id="10" name="TextBox 10"/>
          <p:cNvSpPr txBox="1"/>
          <p:nvPr/>
        </p:nvSpPr>
        <p:spPr>
          <a:xfrm>
            <a:off x="8486703" y="7598921"/>
            <a:ext cx="2125090" cy="381000"/>
          </a:xfrm>
          <a:prstGeom prst="rect">
            <a:avLst/>
          </a:prstGeom>
        </p:spPr>
        <p:txBody>
          <a:bodyPr lIns="0" tIns="0" rIns="0" bIns="0" rtlCol="0" anchor="t">
            <a:spAutoFit/>
          </a:bodyPr>
          <a:lstStyle/>
          <a:p>
            <a:pPr algn="ctr">
              <a:lnSpc>
                <a:spcPts val="3120"/>
              </a:lnSpc>
            </a:pPr>
            <a:r>
              <a:rPr lang="en-US" sz="2600" b="1">
                <a:solidFill>
                  <a:srgbClr val="705176"/>
                </a:solidFill>
                <a:latin typeface="Open Sauce Bold"/>
                <a:ea typeface="Open Sauce Bold"/>
                <a:cs typeface="Open Sauce Bold"/>
                <a:sym typeface="Open Sauce Bold"/>
              </a:rPr>
              <a:t>Goal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05176"/>
        </a:solidFill>
        <a:effectLst/>
      </p:bgPr>
    </p:bg>
    <p:spTree>
      <p:nvGrpSpPr>
        <p:cNvPr id="1" name=""/>
        <p:cNvGrpSpPr/>
        <p:nvPr/>
      </p:nvGrpSpPr>
      <p:grpSpPr>
        <a:xfrm>
          <a:off x="0" y="0"/>
          <a:ext cx="0" cy="0"/>
          <a:chOff x="0" y="0"/>
          <a:chExt cx="0" cy="0"/>
        </a:xfrm>
      </p:grpSpPr>
      <p:sp>
        <p:nvSpPr>
          <p:cNvPr id="2" name="Freeform 2"/>
          <p:cNvSpPr/>
          <p:nvPr/>
        </p:nvSpPr>
        <p:spPr>
          <a:xfrm rot="16200000" flipH="1" flipV="1">
            <a:off x="-2267048" y="2954626"/>
            <a:ext cx="10250977" cy="4341723"/>
          </a:xfrm>
          <a:custGeom>
            <a:avLst/>
            <a:gdLst/>
            <a:ahLst/>
            <a:cxnLst/>
            <a:rect l="l" t="t" r="r" b="b"/>
            <a:pathLst>
              <a:path w="12384152" h="5420131">
                <a:moveTo>
                  <a:pt x="12384152" y="5420130"/>
                </a:moveTo>
                <a:lnTo>
                  <a:pt x="0" y="5420130"/>
                </a:lnTo>
                <a:lnTo>
                  <a:pt x="0" y="0"/>
                </a:lnTo>
                <a:lnTo>
                  <a:pt x="12384152" y="0"/>
                </a:lnTo>
                <a:lnTo>
                  <a:pt x="12384152" y="542013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3946277" y="5909254"/>
            <a:ext cx="4341723" cy="4341723"/>
          </a:xfrm>
          <a:custGeom>
            <a:avLst/>
            <a:gdLst/>
            <a:ahLst/>
            <a:cxnLst/>
            <a:rect l="l" t="t" r="r" b="b"/>
            <a:pathLst>
              <a:path w="4341723" h="4341723">
                <a:moveTo>
                  <a:pt x="0" y="0"/>
                </a:moveTo>
                <a:lnTo>
                  <a:pt x="4341723" y="0"/>
                </a:lnTo>
                <a:lnTo>
                  <a:pt x="4341723" y="4341723"/>
                </a:lnTo>
                <a:lnTo>
                  <a:pt x="0" y="43417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flipV="1">
            <a:off x="-1237633" y="0"/>
            <a:ext cx="2981455" cy="1490727"/>
          </a:xfrm>
          <a:custGeom>
            <a:avLst/>
            <a:gdLst/>
            <a:ahLst/>
            <a:cxnLst/>
            <a:rect l="l" t="t" r="r" b="b"/>
            <a:pathLst>
              <a:path w="2981455" h="1490727">
                <a:moveTo>
                  <a:pt x="0" y="1490727"/>
                </a:moveTo>
                <a:lnTo>
                  <a:pt x="2981455" y="1490727"/>
                </a:lnTo>
                <a:lnTo>
                  <a:pt x="2981455" y="0"/>
                </a:lnTo>
                <a:lnTo>
                  <a:pt x="0" y="0"/>
                </a:lnTo>
                <a:lnTo>
                  <a:pt x="0" y="149072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16200000" flipV="1">
            <a:off x="-3218411" y="3182388"/>
            <a:ext cx="10323024" cy="3886201"/>
          </a:xfrm>
          <a:custGeom>
            <a:avLst/>
            <a:gdLst/>
            <a:ahLst/>
            <a:cxnLst/>
            <a:rect l="l" t="t" r="r" b="b"/>
            <a:pathLst>
              <a:path w="15743490" h="3434943">
                <a:moveTo>
                  <a:pt x="0" y="3434943"/>
                </a:moveTo>
                <a:lnTo>
                  <a:pt x="15743490" y="3434943"/>
                </a:lnTo>
                <a:lnTo>
                  <a:pt x="15743490" y="0"/>
                </a:lnTo>
                <a:lnTo>
                  <a:pt x="0" y="0"/>
                </a:lnTo>
                <a:lnTo>
                  <a:pt x="0" y="343494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3733800" y="1289008"/>
            <a:ext cx="11128549" cy="8696485"/>
          </a:xfrm>
          <a:custGeom>
            <a:avLst/>
            <a:gdLst/>
            <a:ahLst/>
            <a:cxnLst/>
            <a:rect l="l" t="t" r="r" b="b"/>
            <a:pathLst>
              <a:path w="11128549" h="8696485">
                <a:moveTo>
                  <a:pt x="0" y="0"/>
                </a:moveTo>
                <a:lnTo>
                  <a:pt x="11128549" y="0"/>
                </a:lnTo>
                <a:lnTo>
                  <a:pt x="11128549" y="8696485"/>
                </a:lnTo>
                <a:lnTo>
                  <a:pt x="0" y="8696485"/>
                </a:lnTo>
                <a:lnTo>
                  <a:pt x="0" y="0"/>
                </a:lnTo>
                <a:close/>
              </a:path>
            </a:pathLst>
          </a:custGeom>
          <a:blipFill>
            <a:blip r:embed="rId10"/>
            <a:stretch>
              <a:fillRect t="-1175" r="-1385" b="-658"/>
            </a:stretch>
          </a:blipFill>
        </p:spPr>
        <p:txBody>
          <a:bodyPr/>
          <a:lstStyle/>
          <a:p>
            <a:endParaRPr lang="en-CA"/>
          </a:p>
        </p:txBody>
      </p:sp>
      <p:sp>
        <p:nvSpPr>
          <p:cNvPr id="7" name="TextBox 7"/>
          <p:cNvSpPr txBox="1"/>
          <p:nvPr/>
        </p:nvSpPr>
        <p:spPr>
          <a:xfrm>
            <a:off x="4174628" y="292502"/>
            <a:ext cx="10246892" cy="804545"/>
          </a:xfrm>
          <a:prstGeom prst="rect">
            <a:avLst/>
          </a:prstGeom>
        </p:spPr>
        <p:txBody>
          <a:bodyPr lIns="0" tIns="0" rIns="0" bIns="0" rtlCol="0" anchor="t">
            <a:spAutoFit/>
          </a:bodyPr>
          <a:lstStyle/>
          <a:p>
            <a:pPr algn="l">
              <a:lnSpc>
                <a:spcPts val="6160"/>
              </a:lnSpc>
            </a:pPr>
            <a:r>
              <a:rPr lang="en-US" sz="5600" dirty="0">
                <a:solidFill>
                  <a:srgbClr val="FFFFFF"/>
                </a:solidFill>
                <a:latin typeface="Archivo Black"/>
                <a:ea typeface="Archivo Black"/>
                <a:cs typeface="Archivo Black"/>
                <a:sym typeface="Archivo Black"/>
              </a:rPr>
              <a:t>Lessons Summary Wheel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5176"/>
        </a:solidFill>
        <a:effectLst/>
      </p:bgPr>
    </p:bg>
    <p:spTree>
      <p:nvGrpSpPr>
        <p:cNvPr id="1" name=""/>
        <p:cNvGrpSpPr/>
        <p:nvPr/>
      </p:nvGrpSpPr>
      <p:grpSpPr>
        <a:xfrm>
          <a:off x="0" y="0"/>
          <a:ext cx="0" cy="0"/>
          <a:chOff x="0" y="0"/>
          <a:chExt cx="0" cy="0"/>
        </a:xfrm>
      </p:grpSpPr>
      <p:sp>
        <p:nvSpPr>
          <p:cNvPr id="2" name="Freeform 2"/>
          <p:cNvSpPr/>
          <p:nvPr/>
        </p:nvSpPr>
        <p:spPr>
          <a:xfrm>
            <a:off x="3750316" y="1099"/>
            <a:ext cx="4687113" cy="10287000"/>
          </a:xfrm>
          <a:custGeom>
            <a:avLst/>
            <a:gdLst/>
            <a:ahLst/>
            <a:cxnLst/>
            <a:rect l="l" t="t" r="r" b="b"/>
            <a:pathLst>
              <a:path w="4687113" h="10287000">
                <a:moveTo>
                  <a:pt x="0" y="0"/>
                </a:moveTo>
                <a:lnTo>
                  <a:pt x="4687113" y="0"/>
                </a:lnTo>
                <a:lnTo>
                  <a:pt x="4687113" y="10287000"/>
                </a:lnTo>
                <a:lnTo>
                  <a:pt x="0" y="10287000"/>
                </a:lnTo>
                <a:lnTo>
                  <a:pt x="0" y="0"/>
                </a:lnTo>
                <a:close/>
              </a:path>
            </a:pathLst>
          </a:custGeom>
          <a:blipFill>
            <a:blip r:embed="rId3"/>
            <a:stretch>
              <a:fillRect l="-63326" r="-165585"/>
            </a:stretch>
          </a:blipFill>
        </p:spPr>
        <p:txBody>
          <a:bodyPr/>
          <a:lstStyle/>
          <a:p>
            <a:endParaRPr lang="en-CA"/>
          </a:p>
        </p:txBody>
      </p:sp>
      <p:sp>
        <p:nvSpPr>
          <p:cNvPr id="3" name="Freeform 3"/>
          <p:cNvSpPr/>
          <p:nvPr/>
        </p:nvSpPr>
        <p:spPr>
          <a:xfrm>
            <a:off x="7081175" y="21500"/>
            <a:ext cx="4511013" cy="10264401"/>
          </a:xfrm>
          <a:custGeom>
            <a:avLst/>
            <a:gdLst/>
            <a:ahLst/>
            <a:cxnLst/>
            <a:rect l="l" t="t" r="r" b="b"/>
            <a:pathLst>
              <a:path w="4511013" h="10287000">
                <a:moveTo>
                  <a:pt x="0" y="0"/>
                </a:moveTo>
                <a:lnTo>
                  <a:pt x="4511013" y="0"/>
                </a:lnTo>
                <a:lnTo>
                  <a:pt x="4511013" y="10287000"/>
                </a:lnTo>
                <a:lnTo>
                  <a:pt x="0" y="10287000"/>
                </a:lnTo>
                <a:lnTo>
                  <a:pt x="0" y="0"/>
                </a:lnTo>
                <a:close/>
              </a:path>
            </a:pathLst>
          </a:custGeom>
          <a:blipFill>
            <a:blip r:embed="rId4"/>
            <a:stretch>
              <a:fillRect l="-68910" r="-207735"/>
            </a:stretch>
          </a:blipFill>
        </p:spPr>
        <p:txBody>
          <a:bodyPr/>
          <a:lstStyle/>
          <a:p>
            <a:endParaRPr lang="en-CA"/>
          </a:p>
        </p:txBody>
      </p:sp>
      <p:sp>
        <p:nvSpPr>
          <p:cNvPr id="4" name="Freeform 4"/>
          <p:cNvSpPr/>
          <p:nvPr/>
        </p:nvSpPr>
        <p:spPr>
          <a:xfrm>
            <a:off x="-259545" y="0"/>
            <a:ext cx="4009861" cy="10287000"/>
          </a:xfrm>
          <a:custGeom>
            <a:avLst/>
            <a:gdLst/>
            <a:ahLst/>
            <a:cxnLst/>
            <a:rect l="l" t="t" r="r" b="b"/>
            <a:pathLst>
              <a:path w="4009861" h="10287000">
                <a:moveTo>
                  <a:pt x="0" y="0"/>
                </a:moveTo>
                <a:lnTo>
                  <a:pt x="4009861" y="0"/>
                </a:lnTo>
                <a:lnTo>
                  <a:pt x="4009861" y="10287000"/>
                </a:lnTo>
                <a:lnTo>
                  <a:pt x="0" y="10287000"/>
                </a:lnTo>
                <a:lnTo>
                  <a:pt x="0" y="0"/>
                </a:lnTo>
                <a:close/>
              </a:path>
            </a:pathLst>
          </a:custGeom>
          <a:blipFill>
            <a:blip r:embed="rId5"/>
            <a:stretch>
              <a:fillRect l="-98768" r="-185695"/>
            </a:stretch>
          </a:blipFill>
        </p:spPr>
        <p:txBody>
          <a:bodyPr/>
          <a:lstStyle/>
          <a:p>
            <a:endParaRPr lang="en-CA"/>
          </a:p>
        </p:txBody>
      </p:sp>
      <p:grpSp>
        <p:nvGrpSpPr>
          <p:cNvPr id="5" name="Group 5"/>
          <p:cNvGrpSpPr/>
          <p:nvPr/>
        </p:nvGrpSpPr>
        <p:grpSpPr>
          <a:xfrm>
            <a:off x="9336681" y="8673113"/>
            <a:ext cx="6813159" cy="966083"/>
            <a:chOff x="0" y="0"/>
            <a:chExt cx="1794412" cy="254441"/>
          </a:xfrm>
        </p:grpSpPr>
        <p:sp>
          <p:nvSpPr>
            <p:cNvPr id="6" name="Freeform 6"/>
            <p:cNvSpPr/>
            <p:nvPr/>
          </p:nvSpPr>
          <p:spPr>
            <a:xfrm>
              <a:off x="0" y="0"/>
              <a:ext cx="1794412" cy="254441"/>
            </a:xfrm>
            <a:custGeom>
              <a:avLst/>
              <a:gdLst/>
              <a:ahLst/>
              <a:cxnLst/>
              <a:rect l="l" t="t" r="r" b="b"/>
              <a:pathLst>
                <a:path w="1794412" h="254441">
                  <a:moveTo>
                    <a:pt x="57952" y="0"/>
                  </a:moveTo>
                  <a:lnTo>
                    <a:pt x="1736460" y="0"/>
                  </a:lnTo>
                  <a:cubicBezTo>
                    <a:pt x="1768466" y="0"/>
                    <a:pt x="1794412" y="25946"/>
                    <a:pt x="1794412" y="57952"/>
                  </a:cubicBezTo>
                  <a:lnTo>
                    <a:pt x="1794412" y="196489"/>
                  </a:lnTo>
                  <a:cubicBezTo>
                    <a:pt x="1794412" y="228495"/>
                    <a:pt x="1768466" y="254441"/>
                    <a:pt x="1736460" y="254441"/>
                  </a:cubicBezTo>
                  <a:lnTo>
                    <a:pt x="57952" y="254441"/>
                  </a:lnTo>
                  <a:cubicBezTo>
                    <a:pt x="25946" y="254441"/>
                    <a:pt x="0" y="228495"/>
                    <a:pt x="0" y="196489"/>
                  </a:cubicBezTo>
                  <a:lnTo>
                    <a:pt x="0" y="57952"/>
                  </a:lnTo>
                  <a:cubicBezTo>
                    <a:pt x="0" y="25946"/>
                    <a:pt x="25946" y="0"/>
                    <a:pt x="57952" y="0"/>
                  </a:cubicBezTo>
                  <a:close/>
                </a:path>
              </a:pathLst>
            </a:custGeom>
            <a:solidFill>
              <a:srgbClr val="FFFFFF"/>
            </a:solidFill>
          </p:spPr>
          <p:txBody>
            <a:bodyPr/>
            <a:lstStyle/>
            <a:p>
              <a:endParaRPr lang="en-CA"/>
            </a:p>
          </p:txBody>
        </p:sp>
        <p:sp>
          <p:nvSpPr>
            <p:cNvPr id="7" name="TextBox 7"/>
            <p:cNvSpPr txBox="1"/>
            <p:nvPr/>
          </p:nvSpPr>
          <p:spPr>
            <a:xfrm>
              <a:off x="0" y="9525"/>
              <a:ext cx="1794412" cy="244916"/>
            </a:xfrm>
            <a:prstGeom prst="rect">
              <a:avLst/>
            </a:prstGeom>
          </p:spPr>
          <p:txBody>
            <a:bodyPr lIns="50800" tIns="50800" rIns="50800" bIns="50800" rtlCol="0" anchor="ctr"/>
            <a:lstStyle/>
            <a:p>
              <a:pPr algn="ctr">
                <a:lnSpc>
                  <a:spcPts val="3120"/>
                </a:lnSpc>
              </a:pPr>
              <a:endParaRPr/>
            </a:p>
          </p:txBody>
        </p:sp>
      </p:grpSp>
      <p:sp>
        <p:nvSpPr>
          <p:cNvPr id="8" name="Freeform 8"/>
          <p:cNvSpPr/>
          <p:nvPr/>
        </p:nvSpPr>
        <p:spPr>
          <a:xfrm rot="-5400000" flipH="1">
            <a:off x="13160408" y="2893460"/>
            <a:ext cx="10287000" cy="4502277"/>
          </a:xfrm>
          <a:custGeom>
            <a:avLst/>
            <a:gdLst/>
            <a:ahLst/>
            <a:cxnLst/>
            <a:rect l="l" t="t" r="r" b="b"/>
            <a:pathLst>
              <a:path w="10287000" h="4502277">
                <a:moveTo>
                  <a:pt x="10287000" y="0"/>
                </a:moveTo>
                <a:lnTo>
                  <a:pt x="0" y="0"/>
                </a:lnTo>
                <a:lnTo>
                  <a:pt x="0" y="4502277"/>
                </a:lnTo>
                <a:lnTo>
                  <a:pt x="10287000" y="4502277"/>
                </a:lnTo>
                <a:lnTo>
                  <a:pt x="102870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9" name="Freeform 9"/>
          <p:cNvSpPr/>
          <p:nvPr/>
        </p:nvSpPr>
        <p:spPr>
          <a:xfrm>
            <a:off x="16768444" y="-800100"/>
            <a:ext cx="3480388" cy="3480388"/>
          </a:xfrm>
          <a:custGeom>
            <a:avLst/>
            <a:gdLst/>
            <a:ahLst/>
            <a:cxnLst/>
            <a:rect l="l" t="t" r="r" b="b"/>
            <a:pathLst>
              <a:path w="3480388" h="3480388">
                <a:moveTo>
                  <a:pt x="0" y="0"/>
                </a:moveTo>
                <a:lnTo>
                  <a:pt x="3480388" y="0"/>
                </a:lnTo>
                <a:lnTo>
                  <a:pt x="3480388" y="3480388"/>
                </a:lnTo>
                <a:lnTo>
                  <a:pt x="0" y="3480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flipV="1">
            <a:off x="-259545" y="21500"/>
            <a:ext cx="2981455" cy="1490727"/>
          </a:xfrm>
          <a:custGeom>
            <a:avLst/>
            <a:gdLst/>
            <a:ahLst/>
            <a:cxnLst/>
            <a:rect l="l" t="t" r="r" b="b"/>
            <a:pathLst>
              <a:path w="2981455" h="1490727">
                <a:moveTo>
                  <a:pt x="0" y="1490727"/>
                </a:moveTo>
                <a:lnTo>
                  <a:pt x="2981455" y="1490727"/>
                </a:lnTo>
                <a:lnTo>
                  <a:pt x="2981455" y="0"/>
                </a:lnTo>
                <a:lnTo>
                  <a:pt x="0" y="0"/>
                </a:lnTo>
                <a:lnTo>
                  <a:pt x="0" y="149072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1" name="Freeform 11"/>
          <p:cNvSpPr/>
          <p:nvPr/>
        </p:nvSpPr>
        <p:spPr>
          <a:xfrm>
            <a:off x="11592188" y="2167714"/>
            <a:ext cx="6057093" cy="5547340"/>
          </a:xfrm>
          <a:custGeom>
            <a:avLst/>
            <a:gdLst/>
            <a:ahLst/>
            <a:cxnLst/>
            <a:rect l="l" t="t" r="r" b="b"/>
            <a:pathLst>
              <a:path w="6057093" h="5547340">
                <a:moveTo>
                  <a:pt x="0" y="0"/>
                </a:moveTo>
                <a:lnTo>
                  <a:pt x="6057093" y="0"/>
                </a:lnTo>
                <a:lnTo>
                  <a:pt x="6057093" y="5547340"/>
                </a:lnTo>
                <a:lnTo>
                  <a:pt x="0" y="5547340"/>
                </a:lnTo>
                <a:lnTo>
                  <a:pt x="0" y="0"/>
                </a:lnTo>
                <a:close/>
              </a:path>
            </a:pathLst>
          </a:custGeom>
          <a:blipFill>
            <a:blip r:embed="rId12"/>
            <a:stretch>
              <a:fillRect l="-4118" r="-9975"/>
            </a:stretch>
          </a:blipFill>
        </p:spPr>
        <p:txBody>
          <a:bodyPr/>
          <a:lstStyle/>
          <a:p>
            <a:endParaRPr lang="en-CA"/>
          </a:p>
        </p:txBody>
      </p:sp>
      <p:sp>
        <p:nvSpPr>
          <p:cNvPr id="12" name="Freeform 12"/>
          <p:cNvSpPr/>
          <p:nvPr/>
        </p:nvSpPr>
        <p:spPr>
          <a:xfrm>
            <a:off x="253095" y="3229350"/>
            <a:ext cx="11182828" cy="4662749"/>
          </a:xfrm>
          <a:custGeom>
            <a:avLst/>
            <a:gdLst/>
            <a:ahLst/>
            <a:cxnLst/>
            <a:rect l="l" t="t" r="r" b="b"/>
            <a:pathLst>
              <a:path w="11182828" h="4662749">
                <a:moveTo>
                  <a:pt x="0" y="0"/>
                </a:moveTo>
                <a:lnTo>
                  <a:pt x="11182828" y="0"/>
                </a:lnTo>
                <a:lnTo>
                  <a:pt x="11182828" y="4662749"/>
                </a:lnTo>
                <a:lnTo>
                  <a:pt x="0" y="4662749"/>
                </a:lnTo>
                <a:lnTo>
                  <a:pt x="0" y="0"/>
                </a:lnTo>
                <a:close/>
              </a:path>
            </a:pathLst>
          </a:custGeom>
          <a:blipFill>
            <a:blip r:embed="rId13"/>
            <a:stretch>
              <a:fillRect l="-1734" t="-333" b="-9"/>
            </a:stretch>
          </a:blipFill>
        </p:spPr>
        <p:txBody>
          <a:bodyPr/>
          <a:lstStyle/>
          <a:p>
            <a:endParaRPr lang="en-CA"/>
          </a:p>
        </p:txBody>
      </p:sp>
      <p:sp>
        <p:nvSpPr>
          <p:cNvPr id="13" name="TextBox 13"/>
          <p:cNvSpPr txBox="1"/>
          <p:nvPr/>
        </p:nvSpPr>
        <p:spPr>
          <a:xfrm>
            <a:off x="2387385" y="802514"/>
            <a:ext cx="10883838" cy="1158875"/>
          </a:xfrm>
          <a:prstGeom prst="rect">
            <a:avLst/>
          </a:prstGeom>
        </p:spPr>
        <p:txBody>
          <a:bodyPr lIns="0" tIns="0" rIns="0" bIns="0" rtlCol="0" anchor="t">
            <a:spAutoFit/>
          </a:bodyPr>
          <a:lstStyle/>
          <a:p>
            <a:pPr algn="ctr">
              <a:lnSpc>
                <a:spcPts val="8800"/>
              </a:lnSpc>
            </a:pPr>
            <a:r>
              <a:rPr lang="en-US" sz="8000">
                <a:solidFill>
                  <a:srgbClr val="FFFFFF"/>
                </a:solidFill>
                <a:latin typeface="Archivo Black"/>
                <a:ea typeface="Archivo Black"/>
                <a:cs typeface="Archivo Black"/>
                <a:sym typeface="Archivo Black"/>
              </a:rPr>
              <a:t>The Living System</a:t>
            </a:r>
          </a:p>
        </p:txBody>
      </p:sp>
      <p:sp>
        <p:nvSpPr>
          <p:cNvPr id="14" name="TextBox 14"/>
          <p:cNvSpPr txBox="1"/>
          <p:nvPr/>
        </p:nvSpPr>
        <p:spPr>
          <a:xfrm>
            <a:off x="9586136" y="8970417"/>
            <a:ext cx="6314248" cy="381000"/>
          </a:xfrm>
          <a:prstGeom prst="rect">
            <a:avLst/>
          </a:prstGeom>
        </p:spPr>
        <p:txBody>
          <a:bodyPr lIns="0" tIns="0" rIns="0" bIns="0" rtlCol="0" anchor="t">
            <a:spAutoFit/>
          </a:bodyPr>
          <a:lstStyle/>
          <a:p>
            <a:pPr algn="ctr">
              <a:lnSpc>
                <a:spcPts val="3120"/>
              </a:lnSpc>
            </a:pPr>
            <a:r>
              <a:rPr lang="en-US" sz="2600" b="1" i="1">
                <a:solidFill>
                  <a:srgbClr val="705176"/>
                </a:solidFill>
                <a:latin typeface="Open Sauce Bold Italics"/>
                <a:ea typeface="Open Sauce Bold Italics"/>
                <a:cs typeface="Open Sauce Bold Italics"/>
                <a:sym typeface="Open Sauce Bold Italics"/>
              </a:rPr>
              <a:t>Your living document for growth.”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5176"/>
        </a:solidFill>
        <a:effectLst/>
      </p:bgPr>
    </p:bg>
    <p:spTree>
      <p:nvGrpSpPr>
        <p:cNvPr id="1" name=""/>
        <p:cNvGrpSpPr/>
        <p:nvPr/>
      </p:nvGrpSpPr>
      <p:grpSpPr>
        <a:xfrm>
          <a:off x="0" y="0"/>
          <a:ext cx="0" cy="0"/>
          <a:chOff x="0" y="0"/>
          <a:chExt cx="0" cy="0"/>
        </a:xfrm>
      </p:grpSpPr>
      <p:grpSp>
        <p:nvGrpSpPr>
          <p:cNvPr id="2" name="Group 2"/>
          <p:cNvGrpSpPr/>
          <p:nvPr/>
        </p:nvGrpSpPr>
        <p:grpSpPr>
          <a:xfrm>
            <a:off x="13068300" y="0"/>
            <a:ext cx="5219700" cy="10287000"/>
            <a:chOff x="0" y="0"/>
            <a:chExt cx="808668" cy="1593725"/>
          </a:xfrm>
        </p:grpSpPr>
        <p:sp>
          <p:nvSpPr>
            <p:cNvPr id="3" name="Freeform 3"/>
            <p:cNvSpPr/>
            <p:nvPr/>
          </p:nvSpPr>
          <p:spPr>
            <a:xfrm>
              <a:off x="0" y="0"/>
              <a:ext cx="808668" cy="1593725"/>
            </a:xfrm>
            <a:custGeom>
              <a:avLst/>
              <a:gdLst/>
              <a:ahLst/>
              <a:cxnLst/>
              <a:rect l="l" t="t" r="r" b="b"/>
              <a:pathLst>
                <a:path w="808668" h="1593725">
                  <a:moveTo>
                    <a:pt x="0" y="0"/>
                  </a:moveTo>
                  <a:lnTo>
                    <a:pt x="808668" y="0"/>
                  </a:lnTo>
                  <a:lnTo>
                    <a:pt x="808668" y="1593725"/>
                  </a:lnTo>
                  <a:lnTo>
                    <a:pt x="0" y="1593725"/>
                  </a:lnTo>
                  <a:close/>
                </a:path>
              </a:pathLst>
            </a:custGeom>
            <a:blipFill>
              <a:blip r:embed="rId3"/>
              <a:stretch>
                <a:fillRect l="-51110" r="-51110"/>
              </a:stretch>
            </a:blipFill>
          </p:spPr>
          <p:txBody>
            <a:bodyPr/>
            <a:lstStyle/>
            <a:p>
              <a:endParaRPr lang="en-CA"/>
            </a:p>
          </p:txBody>
        </p:sp>
      </p:grpSp>
      <p:sp>
        <p:nvSpPr>
          <p:cNvPr id="4" name="Freeform 4"/>
          <p:cNvSpPr/>
          <p:nvPr/>
        </p:nvSpPr>
        <p:spPr>
          <a:xfrm rot="-5400000" flipV="1">
            <a:off x="6982342" y="3392961"/>
            <a:ext cx="10220869" cy="3434943"/>
          </a:xfrm>
          <a:custGeom>
            <a:avLst/>
            <a:gdLst/>
            <a:ahLst/>
            <a:cxnLst/>
            <a:rect l="l" t="t" r="r" b="b"/>
            <a:pathLst>
              <a:path w="15743490" h="3434943">
                <a:moveTo>
                  <a:pt x="0" y="3434944"/>
                </a:moveTo>
                <a:lnTo>
                  <a:pt x="15743490" y="3434944"/>
                </a:lnTo>
                <a:lnTo>
                  <a:pt x="15743490" y="0"/>
                </a:lnTo>
                <a:lnTo>
                  <a:pt x="0" y="0"/>
                </a:lnTo>
                <a:lnTo>
                  <a:pt x="0" y="343494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rot="-5400000" flipH="1" flipV="1">
            <a:off x="6887718" y="2892361"/>
            <a:ext cx="10287000" cy="4502277"/>
          </a:xfrm>
          <a:custGeom>
            <a:avLst/>
            <a:gdLst/>
            <a:ahLst/>
            <a:cxnLst/>
            <a:rect l="l" t="t" r="r" b="b"/>
            <a:pathLst>
              <a:path w="10287000" h="4502277">
                <a:moveTo>
                  <a:pt x="10287000" y="4502277"/>
                </a:moveTo>
                <a:lnTo>
                  <a:pt x="0" y="4502277"/>
                </a:lnTo>
                <a:lnTo>
                  <a:pt x="0" y="0"/>
                </a:lnTo>
                <a:lnTo>
                  <a:pt x="10287000" y="0"/>
                </a:lnTo>
                <a:lnTo>
                  <a:pt x="10287000" y="450227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6" name="Group 6"/>
          <p:cNvGrpSpPr/>
          <p:nvPr/>
        </p:nvGrpSpPr>
        <p:grpSpPr>
          <a:xfrm>
            <a:off x="1164653" y="1079343"/>
            <a:ext cx="5161210" cy="966083"/>
            <a:chOff x="0" y="0"/>
            <a:chExt cx="1359331" cy="254441"/>
          </a:xfrm>
        </p:grpSpPr>
        <p:sp>
          <p:nvSpPr>
            <p:cNvPr id="7" name="Freeform 7"/>
            <p:cNvSpPr/>
            <p:nvPr/>
          </p:nvSpPr>
          <p:spPr>
            <a:xfrm>
              <a:off x="0" y="0"/>
              <a:ext cx="1359331" cy="254441"/>
            </a:xfrm>
            <a:custGeom>
              <a:avLst/>
              <a:gdLst/>
              <a:ahLst/>
              <a:cxnLst/>
              <a:rect l="l" t="t" r="r" b="b"/>
              <a:pathLst>
                <a:path w="1359331" h="254441">
                  <a:moveTo>
                    <a:pt x="76501" y="0"/>
                  </a:moveTo>
                  <a:lnTo>
                    <a:pt x="1282830" y="0"/>
                  </a:lnTo>
                  <a:cubicBezTo>
                    <a:pt x="1325080" y="0"/>
                    <a:pt x="1359331" y="34251"/>
                    <a:pt x="1359331" y="76501"/>
                  </a:cubicBezTo>
                  <a:lnTo>
                    <a:pt x="1359331" y="177940"/>
                  </a:lnTo>
                  <a:cubicBezTo>
                    <a:pt x="1359331" y="220191"/>
                    <a:pt x="1325080" y="254441"/>
                    <a:pt x="1282830" y="254441"/>
                  </a:cubicBezTo>
                  <a:lnTo>
                    <a:pt x="76501" y="254441"/>
                  </a:lnTo>
                  <a:cubicBezTo>
                    <a:pt x="34251" y="254441"/>
                    <a:pt x="0" y="220191"/>
                    <a:pt x="0" y="177940"/>
                  </a:cubicBezTo>
                  <a:lnTo>
                    <a:pt x="0" y="76501"/>
                  </a:lnTo>
                  <a:cubicBezTo>
                    <a:pt x="0" y="34251"/>
                    <a:pt x="34251" y="0"/>
                    <a:pt x="76501" y="0"/>
                  </a:cubicBezTo>
                  <a:close/>
                </a:path>
              </a:pathLst>
            </a:custGeom>
            <a:solidFill>
              <a:srgbClr val="FFFFFF"/>
            </a:solidFill>
          </p:spPr>
          <p:txBody>
            <a:bodyPr/>
            <a:lstStyle/>
            <a:p>
              <a:endParaRPr lang="en-CA"/>
            </a:p>
          </p:txBody>
        </p:sp>
        <p:sp>
          <p:nvSpPr>
            <p:cNvPr id="8" name="TextBox 8"/>
            <p:cNvSpPr txBox="1"/>
            <p:nvPr/>
          </p:nvSpPr>
          <p:spPr>
            <a:xfrm>
              <a:off x="0" y="9525"/>
              <a:ext cx="1359331" cy="244916"/>
            </a:xfrm>
            <a:prstGeom prst="rect">
              <a:avLst/>
            </a:prstGeom>
          </p:spPr>
          <p:txBody>
            <a:bodyPr lIns="50800" tIns="50800" rIns="50800" bIns="50800" rtlCol="0" anchor="ctr"/>
            <a:lstStyle/>
            <a:p>
              <a:pPr algn="ctr">
                <a:lnSpc>
                  <a:spcPts val="3120"/>
                </a:lnSpc>
              </a:pPr>
              <a:endParaRPr/>
            </a:p>
          </p:txBody>
        </p:sp>
      </p:grpSp>
      <p:sp>
        <p:nvSpPr>
          <p:cNvPr id="9" name="Freeform 9"/>
          <p:cNvSpPr/>
          <p:nvPr/>
        </p:nvSpPr>
        <p:spPr>
          <a:xfrm>
            <a:off x="7470800" y="532578"/>
            <a:ext cx="2849165" cy="2849165"/>
          </a:xfrm>
          <a:custGeom>
            <a:avLst/>
            <a:gdLst/>
            <a:ahLst/>
            <a:cxnLst/>
            <a:rect l="l" t="t" r="r" b="b"/>
            <a:pathLst>
              <a:path w="2849165" h="2849165">
                <a:moveTo>
                  <a:pt x="0" y="0"/>
                </a:moveTo>
                <a:lnTo>
                  <a:pt x="2849166" y="0"/>
                </a:lnTo>
                <a:lnTo>
                  <a:pt x="2849166" y="2849166"/>
                </a:lnTo>
                <a:lnTo>
                  <a:pt x="0" y="28491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a:off x="6727519" y="8850242"/>
            <a:ext cx="1907624" cy="1907624"/>
          </a:xfrm>
          <a:custGeom>
            <a:avLst/>
            <a:gdLst/>
            <a:ahLst/>
            <a:cxnLst/>
            <a:rect l="l" t="t" r="r" b="b"/>
            <a:pathLst>
              <a:path w="1907624" h="1907624">
                <a:moveTo>
                  <a:pt x="0" y="0"/>
                </a:moveTo>
                <a:lnTo>
                  <a:pt x="1907624" y="0"/>
                </a:lnTo>
                <a:lnTo>
                  <a:pt x="1907624" y="1907624"/>
                </a:lnTo>
                <a:lnTo>
                  <a:pt x="0" y="1907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1" name="Freeform 11"/>
          <p:cNvSpPr/>
          <p:nvPr/>
        </p:nvSpPr>
        <p:spPr>
          <a:xfrm>
            <a:off x="2530637" y="2846832"/>
            <a:ext cx="8393764" cy="4947643"/>
          </a:xfrm>
          <a:custGeom>
            <a:avLst/>
            <a:gdLst/>
            <a:ahLst/>
            <a:cxnLst/>
            <a:rect l="l" t="t" r="r" b="b"/>
            <a:pathLst>
              <a:path w="8393764" h="4947643">
                <a:moveTo>
                  <a:pt x="0" y="0"/>
                </a:moveTo>
                <a:lnTo>
                  <a:pt x="8393764" y="0"/>
                </a:lnTo>
                <a:lnTo>
                  <a:pt x="8393764" y="4947643"/>
                </a:lnTo>
                <a:lnTo>
                  <a:pt x="0" y="4947643"/>
                </a:lnTo>
                <a:lnTo>
                  <a:pt x="0" y="0"/>
                </a:lnTo>
                <a:close/>
              </a:path>
            </a:pathLst>
          </a:custGeom>
          <a:blipFill>
            <a:blip r:embed="rId12"/>
            <a:stretch>
              <a:fillRect l="-374" r="-3073" b="-3663"/>
            </a:stretch>
          </a:blipFill>
        </p:spPr>
        <p:txBody>
          <a:bodyPr/>
          <a:lstStyle/>
          <a:p>
            <a:endParaRPr lang="en-CA"/>
          </a:p>
        </p:txBody>
      </p:sp>
      <p:sp>
        <p:nvSpPr>
          <p:cNvPr id="12" name="TextBox 12"/>
          <p:cNvSpPr txBox="1"/>
          <p:nvPr/>
        </p:nvSpPr>
        <p:spPr>
          <a:xfrm>
            <a:off x="1164653" y="8329888"/>
            <a:ext cx="5259760" cy="1003300"/>
          </a:xfrm>
          <a:prstGeom prst="rect">
            <a:avLst/>
          </a:prstGeom>
        </p:spPr>
        <p:txBody>
          <a:bodyPr lIns="0" tIns="0" rIns="0" bIns="0" rtlCol="0" anchor="t">
            <a:spAutoFit/>
          </a:bodyPr>
          <a:lstStyle/>
          <a:p>
            <a:pPr algn="l">
              <a:lnSpc>
                <a:spcPts val="7699"/>
              </a:lnSpc>
            </a:pPr>
            <a:r>
              <a:rPr lang="en-US" sz="6999">
                <a:solidFill>
                  <a:srgbClr val="FFFFFF"/>
                </a:solidFill>
                <a:latin typeface="Archivo Black"/>
                <a:ea typeface="Archivo Black"/>
                <a:cs typeface="Archivo Black"/>
                <a:sym typeface="Archivo Black"/>
              </a:rPr>
              <a:t>Reflection</a:t>
            </a:r>
          </a:p>
        </p:txBody>
      </p:sp>
      <p:sp>
        <p:nvSpPr>
          <p:cNvPr id="13" name="TextBox 13"/>
          <p:cNvSpPr txBox="1"/>
          <p:nvPr/>
        </p:nvSpPr>
        <p:spPr>
          <a:xfrm>
            <a:off x="1686222" y="1185636"/>
            <a:ext cx="3846166" cy="771525"/>
          </a:xfrm>
          <a:prstGeom prst="rect">
            <a:avLst/>
          </a:prstGeom>
        </p:spPr>
        <p:txBody>
          <a:bodyPr lIns="0" tIns="0" rIns="0" bIns="0" rtlCol="0" anchor="t">
            <a:spAutoFit/>
          </a:bodyPr>
          <a:lstStyle/>
          <a:p>
            <a:pPr algn="ctr">
              <a:lnSpc>
                <a:spcPts val="3120"/>
              </a:lnSpc>
            </a:pPr>
            <a:r>
              <a:rPr lang="en-US" sz="2600" b="1" i="1">
                <a:solidFill>
                  <a:srgbClr val="705176"/>
                </a:solidFill>
                <a:latin typeface="Open Sauce Bold Italics"/>
                <a:ea typeface="Open Sauce Bold Italics"/>
                <a:cs typeface="Open Sauce Bold Italics"/>
                <a:sym typeface="Open Sauce Bold Italics"/>
              </a:rPr>
              <a:t>Who are you becoming through your work?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5176"/>
        </a:solidFill>
        <a:effectLst/>
      </p:bgPr>
    </p:bg>
    <p:spTree>
      <p:nvGrpSpPr>
        <p:cNvPr id="1" name=""/>
        <p:cNvGrpSpPr/>
        <p:nvPr/>
      </p:nvGrpSpPr>
      <p:grpSpPr>
        <a:xfrm>
          <a:off x="0" y="0"/>
          <a:ext cx="0" cy="0"/>
          <a:chOff x="0" y="0"/>
          <a:chExt cx="0" cy="0"/>
        </a:xfrm>
      </p:grpSpPr>
      <p:sp>
        <p:nvSpPr>
          <p:cNvPr id="2" name="Freeform 2"/>
          <p:cNvSpPr/>
          <p:nvPr/>
        </p:nvSpPr>
        <p:spPr>
          <a:xfrm>
            <a:off x="-16625" y="18246"/>
            <a:ext cx="15619693" cy="10250507"/>
          </a:xfrm>
          <a:custGeom>
            <a:avLst/>
            <a:gdLst/>
            <a:ahLst/>
            <a:cxnLst/>
            <a:rect l="l" t="t" r="r" b="b"/>
            <a:pathLst>
              <a:path w="15619693" h="10250507">
                <a:moveTo>
                  <a:pt x="0" y="0"/>
                </a:moveTo>
                <a:lnTo>
                  <a:pt x="15619693" y="0"/>
                </a:lnTo>
                <a:lnTo>
                  <a:pt x="15619693" y="10250507"/>
                </a:lnTo>
                <a:lnTo>
                  <a:pt x="0" y="10250507"/>
                </a:lnTo>
                <a:lnTo>
                  <a:pt x="0" y="0"/>
                </a:lnTo>
                <a:close/>
              </a:path>
            </a:pathLst>
          </a:custGeom>
          <a:blipFill>
            <a:blip r:embed="rId2"/>
            <a:stretch>
              <a:fillRect l="-694" r="-16175" b="-52"/>
            </a:stretch>
          </a:blipFill>
        </p:spPr>
        <p:txBody>
          <a:bodyPr/>
          <a:lstStyle/>
          <a:p>
            <a:endParaRPr lang="en-CA"/>
          </a:p>
        </p:txBody>
      </p:sp>
      <p:grpSp>
        <p:nvGrpSpPr>
          <p:cNvPr id="3" name="Group 3"/>
          <p:cNvGrpSpPr/>
          <p:nvPr/>
        </p:nvGrpSpPr>
        <p:grpSpPr>
          <a:xfrm>
            <a:off x="1028700" y="936184"/>
            <a:ext cx="4511658" cy="966083"/>
            <a:chOff x="0" y="0"/>
            <a:chExt cx="1188256" cy="254441"/>
          </a:xfrm>
        </p:grpSpPr>
        <p:sp>
          <p:nvSpPr>
            <p:cNvPr id="4" name="Freeform 4"/>
            <p:cNvSpPr/>
            <p:nvPr/>
          </p:nvSpPr>
          <p:spPr>
            <a:xfrm>
              <a:off x="0" y="0"/>
              <a:ext cx="1188255" cy="254441"/>
            </a:xfrm>
            <a:custGeom>
              <a:avLst/>
              <a:gdLst/>
              <a:ahLst/>
              <a:cxnLst/>
              <a:rect l="l" t="t" r="r" b="b"/>
              <a:pathLst>
                <a:path w="1188255" h="254441">
                  <a:moveTo>
                    <a:pt x="87515" y="0"/>
                  </a:moveTo>
                  <a:lnTo>
                    <a:pt x="1100740" y="0"/>
                  </a:lnTo>
                  <a:cubicBezTo>
                    <a:pt x="1123951" y="0"/>
                    <a:pt x="1146211" y="9220"/>
                    <a:pt x="1162623" y="25633"/>
                  </a:cubicBezTo>
                  <a:cubicBezTo>
                    <a:pt x="1179035" y="42045"/>
                    <a:pt x="1188255" y="64305"/>
                    <a:pt x="1188255" y="87515"/>
                  </a:cubicBezTo>
                  <a:lnTo>
                    <a:pt x="1188255" y="166926"/>
                  </a:lnTo>
                  <a:cubicBezTo>
                    <a:pt x="1188255" y="190137"/>
                    <a:pt x="1179035" y="212397"/>
                    <a:pt x="1162623" y="228809"/>
                  </a:cubicBezTo>
                  <a:cubicBezTo>
                    <a:pt x="1146211" y="245221"/>
                    <a:pt x="1123951" y="254441"/>
                    <a:pt x="1100740" y="254441"/>
                  </a:cubicBezTo>
                  <a:lnTo>
                    <a:pt x="87515" y="254441"/>
                  </a:lnTo>
                  <a:cubicBezTo>
                    <a:pt x="64305" y="254441"/>
                    <a:pt x="42045" y="245221"/>
                    <a:pt x="25633" y="228809"/>
                  </a:cubicBezTo>
                  <a:cubicBezTo>
                    <a:pt x="9220" y="212397"/>
                    <a:pt x="0" y="190137"/>
                    <a:pt x="0" y="166926"/>
                  </a:cubicBezTo>
                  <a:lnTo>
                    <a:pt x="0" y="87515"/>
                  </a:lnTo>
                  <a:cubicBezTo>
                    <a:pt x="0" y="64305"/>
                    <a:pt x="9220" y="42045"/>
                    <a:pt x="25633" y="25633"/>
                  </a:cubicBezTo>
                  <a:cubicBezTo>
                    <a:pt x="42045" y="9220"/>
                    <a:pt x="64305" y="0"/>
                    <a:pt x="87515" y="0"/>
                  </a:cubicBezTo>
                  <a:close/>
                </a:path>
              </a:pathLst>
            </a:custGeom>
            <a:solidFill>
              <a:srgbClr val="FFFFFF"/>
            </a:solidFill>
          </p:spPr>
          <p:txBody>
            <a:bodyPr/>
            <a:lstStyle/>
            <a:p>
              <a:endParaRPr lang="en-CA"/>
            </a:p>
          </p:txBody>
        </p:sp>
        <p:sp>
          <p:nvSpPr>
            <p:cNvPr id="5" name="TextBox 5"/>
            <p:cNvSpPr txBox="1"/>
            <p:nvPr/>
          </p:nvSpPr>
          <p:spPr>
            <a:xfrm>
              <a:off x="0" y="9525"/>
              <a:ext cx="1188256" cy="244916"/>
            </a:xfrm>
            <a:prstGeom prst="rect">
              <a:avLst/>
            </a:prstGeom>
          </p:spPr>
          <p:txBody>
            <a:bodyPr lIns="50800" tIns="50800" rIns="50800" bIns="50800" rtlCol="0" anchor="ctr"/>
            <a:lstStyle/>
            <a:p>
              <a:pPr algn="ctr">
                <a:lnSpc>
                  <a:spcPts val="3120"/>
                </a:lnSpc>
              </a:pPr>
              <a:endParaRPr/>
            </a:p>
          </p:txBody>
        </p:sp>
      </p:grpSp>
      <p:grpSp>
        <p:nvGrpSpPr>
          <p:cNvPr id="6" name="Group 6"/>
          <p:cNvGrpSpPr/>
          <p:nvPr/>
        </p:nvGrpSpPr>
        <p:grpSpPr>
          <a:xfrm>
            <a:off x="13835618" y="0"/>
            <a:ext cx="4452382" cy="10287000"/>
            <a:chOff x="0" y="0"/>
            <a:chExt cx="689791" cy="1593725"/>
          </a:xfrm>
        </p:grpSpPr>
        <p:sp>
          <p:nvSpPr>
            <p:cNvPr id="7" name="Freeform 7"/>
            <p:cNvSpPr/>
            <p:nvPr/>
          </p:nvSpPr>
          <p:spPr>
            <a:xfrm>
              <a:off x="0" y="0"/>
              <a:ext cx="689791" cy="1593725"/>
            </a:xfrm>
            <a:custGeom>
              <a:avLst/>
              <a:gdLst/>
              <a:ahLst/>
              <a:cxnLst/>
              <a:rect l="l" t="t" r="r" b="b"/>
              <a:pathLst>
                <a:path w="689791" h="1593725">
                  <a:moveTo>
                    <a:pt x="0" y="0"/>
                  </a:moveTo>
                  <a:lnTo>
                    <a:pt x="689791" y="0"/>
                  </a:lnTo>
                  <a:lnTo>
                    <a:pt x="689791" y="1593725"/>
                  </a:lnTo>
                  <a:lnTo>
                    <a:pt x="0" y="1593725"/>
                  </a:lnTo>
                  <a:close/>
                </a:path>
              </a:pathLst>
            </a:custGeom>
            <a:blipFill>
              <a:blip r:embed="rId3"/>
              <a:stretch>
                <a:fillRect l="-111115" r="-94592"/>
              </a:stretch>
            </a:blipFill>
          </p:spPr>
          <p:txBody>
            <a:bodyPr/>
            <a:lstStyle/>
            <a:p>
              <a:endParaRPr lang="en-CA"/>
            </a:p>
          </p:txBody>
        </p:sp>
      </p:grpSp>
      <p:sp>
        <p:nvSpPr>
          <p:cNvPr id="9" name="Freeform 9"/>
          <p:cNvSpPr/>
          <p:nvPr/>
        </p:nvSpPr>
        <p:spPr>
          <a:xfrm rot="-5400000" flipV="1">
            <a:off x="8669941" y="2874114"/>
            <a:ext cx="10287000" cy="4502277"/>
          </a:xfrm>
          <a:custGeom>
            <a:avLst/>
            <a:gdLst/>
            <a:ahLst/>
            <a:cxnLst/>
            <a:rect l="l" t="t" r="r" b="b"/>
            <a:pathLst>
              <a:path w="10287000" h="4502277">
                <a:moveTo>
                  <a:pt x="0" y="4502277"/>
                </a:moveTo>
                <a:lnTo>
                  <a:pt x="10287000" y="4502277"/>
                </a:lnTo>
                <a:lnTo>
                  <a:pt x="10287000" y="0"/>
                </a:lnTo>
                <a:lnTo>
                  <a:pt x="0" y="0"/>
                </a:lnTo>
                <a:lnTo>
                  <a:pt x="0" y="45022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0" name="Freeform 10"/>
          <p:cNvSpPr/>
          <p:nvPr/>
        </p:nvSpPr>
        <p:spPr>
          <a:xfrm>
            <a:off x="10629275" y="7437834"/>
            <a:ext cx="2849165" cy="2849165"/>
          </a:xfrm>
          <a:custGeom>
            <a:avLst/>
            <a:gdLst/>
            <a:ahLst/>
            <a:cxnLst/>
            <a:rect l="l" t="t" r="r" b="b"/>
            <a:pathLst>
              <a:path w="2849165" h="2849165">
                <a:moveTo>
                  <a:pt x="0" y="0"/>
                </a:moveTo>
                <a:lnTo>
                  <a:pt x="2849165" y="0"/>
                </a:lnTo>
                <a:lnTo>
                  <a:pt x="2849165" y="2849165"/>
                </a:lnTo>
                <a:lnTo>
                  <a:pt x="0" y="28491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1" name="Freeform 11"/>
          <p:cNvSpPr/>
          <p:nvPr/>
        </p:nvSpPr>
        <p:spPr>
          <a:xfrm>
            <a:off x="-730981" y="-900391"/>
            <a:ext cx="2092427" cy="2092427"/>
          </a:xfrm>
          <a:custGeom>
            <a:avLst/>
            <a:gdLst/>
            <a:ahLst/>
            <a:cxnLst/>
            <a:rect l="l" t="t" r="r" b="b"/>
            <a:pathLst>
              <a:path w="2092427" h="2092427">
                <a:moveTo>
                  <a:pt x="0" y="0"/>
                </a:moveTo>
                <a:lnTo>
                  <a:pt x="2092427" y="0"/>
                </a:lnTo>
                <a:lnTo>
                  <a:pt x="2092427" y="2092427"/>
                </a:lnTo>
                <a:lnTo>
                  <a:pt x="0" y="20924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2" name="TextBox 12"/>
          <p:cNvSpPr txBox="1"/>
          <p:nvPr/>
        </p:nvSpPr>
        <p:spPr>
          <a:xfrm>
            <a:off x="188158" y="8785225"/>
            <a:ext cx="6862812" cy="1003300"/>
          </a:xfrm>
          <a:prstGeom prst="rect">
            <a:avLst/>
          </a:prstGeom>
        </p:spPr>
        <p:txBody>
          <a:bodyPr lIns="0" tIns="0" rIns="0" bIns="0" rtlCol="0" anchor="t">
            <a:spAutoFit/>
          </a:bodyPr>
          <a:lstStyle/>
          <a:p>
            <a:pPr algn="ctr">
              <a:lnSpc>
                <a:spcPts val="7699"/>
              </a:lnSpc>
            </a:pPr>
            <a:r>
              <a:rPr lang="en-US" sz="6999">
                <a:solidFill>
                  <a:srgbClr val="FFFFFF"/>
                </a:solidFill>
                <a:latin typeface="Archivo Black"/>
                <a:ea typeface="Archivo Black"/>
                <a:cs typeface="Archivo Black"/>
                <a:sym typeface="Archivo Black"/>
              </a:rPr>
              <a:t>Checklist </a:t>
            </a:r>
          </a:p>
        </p:txBody>
      </p:sp>
      <p:sp>
        <p:nvSpPr>
          <p:cNvPr id="13" name="TextBox 13"/>
          <p:cNvSpPr txBox="1"/>
          <p:nvPr/>
        </p:nvSpPr>
        <p:spPr>
          <a:xfrm>
            <a:off x="1361446" y="1038225"/>
            <a:ext cx="3846166" cy="771525"/>
          </a:xfrm>
          <a:prstGeom prst="rect">
            <a:avLst/>
          </a:prstGeom>
        </p:spPr>
        <p:txBody>
          <a:bodyPr lIns="0" tIns="0" rIns="0" bIns="0" rtlCol="0" anchor="t">
            <a:spAutoFit/>
          </a:bodyPr>
          <a:lstStyle/>
          <a:p>
            <a:pPr algn="ctr">
              <a:lnSpc>
                <a:spcPts val="3120"/>
              </a:lnSpc>
            </a:pPr>
            <a:r>
              <a:rPr lang="en-US" sz="2600" b="1" i="1">
                <a:solidFill>
                  <a:srgbClr val="705176"/>
                </a:solidFill>
                <a:latin typeface="Open Sauce Bold Italics"/>
                <a:ea typeface="Open Sauce Bold Italics"/>
                <a:cs typeface="Open Sauce Bold Italics"/>
                <a:sym typeface="Open Sauce Bold Italics"/>
              </a:rPr>
              <a:t>Refine. Share. Review every 90 days.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5176"/>
        </a:solidFill>
        <a:effectLst/>
      </p:bgPr>
    </p:bg>
    <p:spTree>
      <p:nvGrpSpPr>
        <p:cNvPr id="1" name=""/>
        <p:cNvGrpSpPr/>
        <p:nvPr/>
      </p:nvGrpSpPr>
      <p:grpSpPr>
        <a:xfrm>
          <a:off x="0" y="0"/>
          <a:ext cx="0" cy="0"/>
          <a:chOff x="0" y="0"/>
          <a:chExt cx="0" cy="0"/>
        </a:xfrm>
      </p:grpSpPr>
      <p:sp>
        <p:nvSpPr>
          <p:cNvPr id="2" name="Freeform 2"/>
          <p:cNvSpPr/>
          <p:nvPr/>
        </p:nvSpPr>
        <p:spPr>
          <a:xfrm>
            <a:off x="-6" y="1454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18" t="-11305" r="-3938"/>
            </a:stretch>
          </a:blipFill>
        </p:spPr>
        <p:txBody>
          <a:bodyPr/>
          <a:lstStyle/>
          <a:p>
            <a:endParaRPr lang="en-CA"/>
          </a:p>
        </p:txBody>
      </p:sp>
      <p:sp>
        <p:nvSpPr>
          <p:cNvPr id="3" name="TextBox 3"/>
          <p:cNvSpPr txBox="1"/>
          <p:nvPr/>
        </p:nvSpPr>
        <p:spPr>
          <a:xfrm>
            <a:off x="456309" y="3353587"/>
            <a:ext cx="8359577" cy="1158875"/>
          </a:xfrm>
          <a:prstGeom prst="rect">
            <a:avLst/>
          </a:prstGeom>
        </p:spPr>
        <p:txBody>
          <a:bodyPr lIns="0" tIns="0" rIns="0" bIns="0" rtlCol="0" anchor="t">
            <a:spAutoFit/>
          </a:bodyPr>
          <a:lstStyle/>
          <a:p>
            <a:pPr algn="l">
              <a:lnSpc>
                <a:spcPts val="8800"/>
              </a:lnSpc>
            </a:pPr>
            <a:r>
              <a:rPr lang="en-US" sz="8000">
                <a:solidFill>
                  <a:srgbClr val="FFFFFF"/>
                </a:solidFill>
                <a:latin typeface="Archivo Black"/>
                <a:ea typeface="Archivo Black"/>
                <a:cs typeface="Archivo Black"/>
                <a:sym typeface="Archivo Black"/>
              </a:rPr>
              <a:t>Call To Action</a:t>
            </a:r>
          </a:p>
        </p:txBody>
      </p:sp>
      <p:grpSp>
        <p:nvGrpSpPr>
          <p:cNvPr id="4" name="Group 4"/>
          <p:cNvGrpSpPr/>
          <p:nvPr/>
        </p:nvGrpSpPr>
        <p:grpSpPr>
          <a:xfrm>
            <a:off x="1015165" y="8886019"/>
            <a:ext cx="6805305" cy="966083"/>
            <a:chOff x="0" y="0"/>
            <a:chExt cx="1792344" cy="254441"/>
          </a:xfrm>
        </p:grpSpPr>
        <p:sp>
          <p:nvSpPr>
            <p:cNvPr id="5" name="Freeform 5"/>
            <p:cNvSpPr/>
            <p:nvPr/>
          </p:nvSpPr>
          <p:spPr>
            <a:xfrm>
              <a:off x="0" y="0"/>
              <a:ext cx="1792344" cy="254441"/>
            </a:xfrm>
            <a:custGeom>
              <a:avLst/>
              <a:gdLst/>
              <a:ahLst/>
              <a:cxnLst/>
              <a:rect l="l" t="t" r="r" b="b"/>
              <a:pathLst>
                <a:path w="1792344" h="254441">
                  <a:moveTo>
                    <a:pt x="58019" y="0"/>
                  </a:moveTo>
                  <a:lnTo>
                    <a:pt x="1734325" y="0"/>
                  </a:lnTo>
                  <a:cubicBezTo>
                    <a:pt x="1766368" y="0"/>
                    <a:pt x="1792344" y="25976"/>
                    <a:pt x="1792344" y="58019"/>
                  </a:cubicBezTo>
                  <a:lnTo>
                    <a:pt x="1792344" y="196422"/>
                  </a:lnTo>
                  <a:cubicBezTo>
                    <a:pt x="1792344" y="211810"/>
                    <a:pt x="1786231" y="226567"/>
                    <a:pt x="1775350" y="237448"/>
                  </a:cubicBezTo>
                  <a:cubicBezTo>
                    <a:pt x="1764470" y="248329"/>
                    <a:pt x="1749712" y="254441"/>
                    <a:pt x="1734325" y="254441"/>
                  </a:cubicBezTo>
                  <a:lnTo>
                    <a:pt x="58019" y="254441"/>
                  </a:lnTo>
                  <a:cubicBezTo>
                    <a:pt x="25976" y="254441"/>
                    <a:pt x="0" y="228465"/>
                    <a:pt x="0" y="196422"/>
                  </a:cubicBezTo>
                  <a:lnTo>
                    <a:pt x="0" y="58019"/>
                  </a:lnTo>
                  <a:cubicBezTo>
                    <a:pt x="0" y="25976"/>
                    <a:pt x="25976" y="0"/>
                    <a:pt x="58019" y="0"/>
                  </a:cubicBezTo>
                  <a:close/>
                </a:path>
              </a:pathLst>
            </a:custGeom>
            <a:solidFill>
              <a:srgbClr val="FFFFFF"/>
            </a:solidFill>
          </p:spPr>
          <p:txBody>
            <a:bodyPr/>
            <a:lstStyle/>
            <a:p>
              <a:endParaRPr lang="en-CA"/>
            </a:p>
          </p:txBody>
        </p:sp>
        <p:sp>
          <p:nvSpPr>
            <p:cNvPr id="6" name="TextBox 6"/>
            <p:cNvSpPr txBox="1"/>
            <p:nvPr/>
          </p:nvSpPr>
          <p:spPr>
            <a:xfrm>
              <a:off x="0" y="9525"/>
              <a:ext cx="1792344" cy="244916"/>
            </a:xfrm>
            <a:prstGeom prst="rect">
              <a:avLst/>
            </a:prstGeom>
          </p:spPr>
          <p:txBody>
            <a:bodyPr lIns="50800" tIns="50800" rIns="50800" bIns="50800" rtlCol="0" anchor="ctr"/>
            <a:lstStyle/>
            <a:p>
              <a:pPr algn="ctr">
                <a:lnSpc>
                  <a:spcPts val="3120"/>
                </a:lnSpc>
              </a:pPr>
              <a:endParaRPr/>
            </a:p>
          </p:txBody>
        </p:sp>
      </p:grpSp>
      <p:sp>
        <p:nvSpPr>
          <p:cNvPr id="7" name="TextBox 7"/>
          <p:cNvSpPr txBox="1"/>
          <p:nvPr/>
        </p:nvSpPr>
        <p:spPr>
          <a:xfrm>
            <a:off x="1609474" y="9178560"/>
            <a:ext cx="5925903" cy="381000"/>
          </a:xfrm>
          <a:prstGeom prst="rect">
            <a:avLst/>
          </a:prstGeom>
        </p:spPr>
        <p:txBody>
          <a:bodyPr lIns="0" tIns="0" rIns="0" bIns="0" rtlCol="0" anchor="t">
            <a:spAutoFit/>
          </a:bodyPr>
          <a:lstStyle/>
          <a:p>
            <a:pPr algn="ctr">
              <a:lnSpc>
                <a:spcPts val="3120"/>
              </a:lnSpc>
            </a:pPr>
            <a:r>
              <a:rPr lang="en-US" sz="2600" b="1" i="1" dirty="0">
                <a:solidFill>
                  <a:srgbClr val="705176"/>
                </a:solidFill>
                <a:latin typeface="Open Sauce Bold Italics"/>
                <a:ea typeface="Open Sauce Bold Italics"/>
                <a:cs typeface="Open Sauce Bold Italics"/>
                <a:sym typeface="Open Sauce Bold Italics"/>
              </a:rPr>
              <a:t>“You are your brand’s best story.”</a:t>
            </a:r>
          </a:p>
        </p:txBody>
      </p:sp>
      <p:grpSp>
        <p:nvGrpSpPr>
          <p:cNvPr id="8" name="Group 8"/>
          <p:cNvGrpSpPr/>
          <p:nvPr/>
        </p:nvGrpSpPr>
        <p:grpSpPr>
          <a:xfrm>
            <a:off x="12622350" y="0"/>
            <a:ext cx="5665650" cy="10287000"/>
            <a:chOff x="0" y="0"/>
            <a:chExt cx="877758" cy="1593725"/>
          </a:xfrm>
        </p:grpSpPr>
        <p:sp>
          <p:nvSpPr>
            <p:cNvPr id="9" name="Freeform 9"/>
            <p:cNvSpPr/>
            <p:nvPr/>
          </p:nvSpPr>
          <p:spPr>
            <a:xfrm>
              <a:off x="0" y="0"/>
              <a:ext cx="877757" cy="1593725"/>
            </a:xfrm>
            <a:custGeom>
              <a:avLst/>
              <a:gdLst/>
              <a:ahLst/>
              <a:cxnLst/>
              <a:rect l="l" t="t" r="r" b="b"/>
              <a:pathLst>
                <a:path w="877757" h="1593725">
                  <a:moveTo>
                    <a:pt x="0" y="0"/>
                  </a:moveTo>
                  <a:lnTo>
                    <a:pt x="877757" y="0"/>
                  </a:lnTo>
                  <a:lnTo>
                    <a:pt x="877757" y="1593725"/>
                  </a:lnTo>
                  <a:lnTo>
                    <a:pt x="0" y="1593725"/>
                  </a:lnTo>
                  <a:close/>
                </a:path>
              </a:pathLst>
            </a:custGeom>
            <a:blipFill>
              <a:blip r:embed="rId4"/>
              <a:stretch>
                <a:fillRect l="-2945" r="-18024"/>
              </a:stretch>
            </a:blipFill>
          </p:spPr>
          <p:txBody>
            <a:bodyPr/>
            <a:lstStyle/>
            <a:p>
              <a:endParaRPr lang="en-CA"/>
            </a:p>
          </p:txBody>
        </p:sp>
      </p:grpSp>
      <p:sp>
        <p:nvSpPr>
          <p:cNvPr id="10" name="Freeform 10"/>
          <p:cNvSpPr/>
          <p:nvPr/>
        </p:nvSpPr>
        <p:spPr>
          <a:xfrm rot="-5400000" flipH="1" flipV="1">
            <a:off x="8118905" y="3433301"/>
            <a:ext cx="10330640" cy="3434943"/>
          </a:xfrm>
          <a:custGeom>
            <a:avLst/>
            <a:gdLst/>
            <a:ahLst/>
            <a:cxnLst/>
            <a:rect l="l" t="t" r="r" b="b"/>
            <a:pathLst>
              <a:path w="15743490" h="3434943">
                <a:moveTo>
                  <a:pt x="15743490" y="3434943"/>
                </a:moveTo>
                <a:lnTo>
                  <a:pt x="0" y="3434943"/>
                </a:lnTo>
                <a:lnTo>
                  <a:pt x="0" y="0"/>
                </a:lnTo>
                <a:lnTo>
                  <a:pt x="15743490" y="0"/>
                </a:lnTo>
                <a:lnTo>
                  <a:pt x="15743490" y="343494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rot="-5400000" flipV="1">
            <a:off x="6537543" y="2889591"/>
            <a:ext cx="10287000" cy="4502277"/>
          </a:xfrm>
          <a:custGeom>
            <a:avLst/>
            <a:gdLst/>
            <a:ahLst/>
            <a:cxnLst/>
            <a:rect l="l" t="t" r="r" b="b"/>
            <a:pathLst>
              <a:path w="10287000" h="4502277">
                <a:moveTo>
                  <a:pt x="0" y="4502277"/>
                </a:moveTo>
                <a:lnTo>
                  <a:pt x="10287000" y="4502277"/>
                </a:lnTo>
                <a:lnTo>
                  <a:pt x="10287000" y="0"/>
                </a:lnTo>
                <a:lnTo>
                  <a:pt x="0" y="0"/>
                </a:lnTo>
                <a:lnTo>
                  <a:pt x="0" y="450227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Freeform 12"/>
          <p:cNvSpPr/>
          <p:nvPr/>
        </p:nvSpPr>
        <p:spPr>
          <a:xfrm>
            <a:off x="7738472" y="6385299"/>
            <a:ext cx="3942571" cy="3942571"/>
          </a:xfrm>
          <a:custGeom>
            <a:avLst/>
            <a:gdLst/>
            <a:ahLst/>
            <a:cxnLst/>
            <a:rect l="l" t="t" r="r" b="b"/>
            <a:pathLst>
              <a:path w="3942571" h="3942571">
                <a:moveTo>
                  <a:pt x="0" y="0"/>
                </a:moveTo>
                <a:lnTo>
                  <a:pt x="3942571" y="0"/>
                </a:lnTo>
                <a:lnTo>
                  <a:pt x="3942571" y="3942571"/>
                </a:lnTo>
                <a:lnTo>
                  <a:pt x="0" y="39425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3" name="Freeform 13"/>
          <p:cNvSpPr/>
          <p:nvPr/>
        </p:nvSpPr>
        <p:spPr>
          <a:xfrm>
            <a:off x="2010581" y="583196"/>
            <a:ext cx="2092427" cy="2092427"/>
          </a:xfrm>
          <a:custGeom>
            <a:avLst/>
            <a:gdLst/>
            <a:ahLst/>
            <a:cxnLst/>
            <a:rect l="l" t="t" r="r" b="b"/>
            <a:pathLst>
              <a:path w="2092427" h="2092427">
                <a:moveTo>
                  <a:pt x="0" y="0"/>
                </a:moveTo>
                <a:lnTo>
                  <a:pt x="2092427" y="0"/>
                </a:lnTo>
                <a:lnTo>
                  <a:pt x="2092427" y="2092427"/>
                </a:lnTo>
                <a:lnTo>
                  <a:pt x="0" y="2092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5176"/>
        </a:solidFill>
        <a:effectLst/>
      </p:bgPr>
    </p:bg>
    <p:spTree>
      <p:nvGrpSpPr>
        <p:cNvPr id="1" name=""/>
        <p:cNvGrpSpPr/>
        <p:nvPr/>
      </p:nvGrpSpPr>
      <p:grpSpPr>
        <a:xfrm>
          <a:off x="0" y="0"/>
          <a:ext cx="0" cy="0"/>
          <a:chOff x="0" y="0"/>
          <a:chExt cx="0" cy="0"/>
        </a:xfrm>
      </p:grpSpPr>
      <p:sp>
        <p:nvSpPr>
          <p:cNvPr id="2" name="TextBox 2"/>
          <p:cNvSpPr txBox="1"/>
          <p:nvPr/>
        </p:nvSpPr>
        <p:spPr>
          <a:xfrm>
            <a:off x="6995764" y="3206750"/>
            <a:ext cx="8238064" cy="4168774"/>
          </a:xfrm>
          <a:prstGeom prst="rect">
            <a:avLst/>
          </a:prstGeom>
        </p:spPr>
        <p:txBody>
          <a:bodyPr lIns="0" tIns="0" rIns="0" bIns="0" rtlCol="0" anchor="t">
            <a:spAutoFit/>
          </a:bodyPr>
          <a:lstStyle/>
          <a:p>
            <a:pPr algn="ctr">
              <a:lnSpc>
                <a:spcPts val="15999"/>
              </a:lnSpc>
            </a:pPr>
            <a:r>
              <a:rPr lang="en-US" sz="15999">
                <a:solidFill>
                  <a:srgbClr val="FFFFFF"/>
                </a:solidFill>
                <a:latin typeface="Archivo Black"/>
                <a:ea typeface="Archivo Black"/>
                <a:cs typeface="Archivo Black"/>
                <a:sym typeface="Archivo Black"/>
              </a:rPr>
              <a:t>Thank You</a:t>
            </a:r>
          </a:p>
        </p:txBody>
      </p:sp>
      <p:grpSp>
        <p:nvGrpSpPr>
          <p:cNvPr id="3" name="Group 3"/>
          <p:cNvGrpSpPr/>
          <p:nvPr/>
        </p:nvGrpSpPr>
        <p:grpSpPr>
          <a:xfrm>
            <a:off x="-2321811" y="0"/>
            <a:ext cx="7182783" cy="10287000"/>
            <a:chOff x="0" y="0"/>
            <a:chExt cx="1112801" cy="1593725"/>
          </a:xfrm>
        </p:grpSpPr>
        <p:sp>
          <p:nvSpPr>
            <p:cNvPr id="4" name="Freeform 4"/>
            <p:cNvSpPr/>
            <p:nvPr/>
          </p:nvSpPr>
          <p:spPr>
            <a:xfrm>
              <a:off x="0" y="0"/>
              <a:ext cx="1112801" cy="1593725"/>
            </a:xfrm>
            <a:custGeom>
              <a:avLst/>
              <a:gdLst/>
              <a:ahLst/>
              <a:cxnLst/>
              <a:rect l="l" t="t" r="r" b="b"/>
              <a:pathLst>
                <a:path w="1112801" h="1593725">
                  <a:moveTo>
                    <a:pt x="0" y="0"/>
                  </a:moveTo>
                  <a:lnTo>
                    <a:pt x="1112801" y="0"/>
                  </a:lnTo>
                  <a:lnTo>
                    <a:pt x="1112801" y="1593725"/>
                  </a:lnTo>
                  <a:lnTo>
                    <a:pt x="0" y="1593725"/>
                  </a:lnTo>
                  <a:close/>
                </a:path>
              </a:pathLst>
            </a:custGeom>
            <a:blipFill>
              <a:blip r:embed="rId2"/>
              <a:stretch>
                <a:fillRect l="-69782" r="-45177"/>
              </a:stretch>
            </a:blipFill>
          </p:spPr>
          <p:txBody>
            <a:bodyPr/>
            <a:lstStyle/>
            <a:p>
              <a:endParaRPr lang="en-CA"/>
            </a:p>
          </p:txBody>
        </p:sp>
      </p:grpSp>
      <p:sp>
        <p:nvSpPr>
          <p:cNvPr id="5" name="Freeform 5"/>
          <p:cNvSpPr/>
          <p:nvPr/>
        </p:nvSpPr>
        <p:spPr>
          <a:xfrm rot="-5400000" flipH="1">
            <a:off x="-282528" y="2892361"/>
            <a:ext cx="10287000" cy="4502277"/>
          </a:xfrm>
          <a:custGeom>
            <a:avLst/>
            <a:gdLst/>
            <a:ahLst/>
            <a:cxnLst/>
            <a:rect l="l" t="t" r="r" b="b"/>
            <a:pathLst>
              <a:path w="10287000" h="4502277">
                <a:moveTo>
                  <a:pt x="10287000" y="0"/>
                </a:moveTo>
                <a:lnTo>
                  <a:pt x="0" y="0"/>
                </a:lnTo>
                <a:lnTo>
                  <a:pt x="0" y="4502277"/>
                </a:lnTo>
                <a:lnTo>
                  <a:pt x="10287000" y="4502277"/>
                </a:lnTo>
                <a:lnTo>
                  <a:pt x="10287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flipV="1">
            <a:off x="7887010" y="0"/>
            <a:ext cx="2981455" cy="1490727"/>
          </a:xfrm>
          <a:custGeom>
            <a:avLst/>
            <a:gdLst/>
            <a:ahLst/>
            <a:cxnLst/>
            <a:rect l="l" t="t" r="r" b="b"/>
            <a:pathLst>
              <a:path w="2981455" h="1490727">
                <a:moveTo>
                  <a:pt x="0" y="1490727"/>
                </a:moveTo>
                <a:lnTo>
                  <a:pt x="2981455" y="1490727"/>
                </a:lnTo>
                <a:lnTo>
                  <a:pt x="2981455" y="0"/>
                </a:lnTo>
                <a:lnTo>
                  <a:pt x="0" y="0"/>
                </a:lnTo>
                <a:lnTo>
                  <a:pt x="0" y="149072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7" name="Freeform 7"/>
          <p:cNvSpPr/>
          <p:nvPr/>
        </p:nvSpPr>
        <p:spPr>
          <a:xfrm rot="-5400000">
            <a:off x="11427030" y="3426028"/>
            <a:ext cx="10287000" cy="3434943"/>
          </a:xfrm>
          <a:custGeom>
            <a:avLst/>
            <a:gdLst/>
            <a:ahLst/>
            <a:cxnLst/>
            <a:rect l="l" t="t" r="r" b="b"/>
            <a:pathLst>
              <a:path w="15743490" h="3434943">
                <a:moveTo>
                  <a:pt x="0" y="0"/>
                </a:moveTo>
                <a:lnTo>
                  <a:pt x="15743490" y="0"/>
                </a:lnTo>
                <a:lnTo>
                  <a:pt x="15743490" y="3434944"/>
                </a:lnTo>
                <a:lnTo>
                  <a:pt x="0" y="3434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13845856" y="7581900"/>
            <a:ext cx="2014403" cy="2014403"/>
          </a:xfrm>
          <a:custGeom>
            <a:avLst/>
            <a:gdLst/>
            <a:ahLst/>
            <a:cxnLst/>
            <a:rect l="l" t="t" r="r" b="b"/>
            <a:pathLst>
              <a:path w="2014403" h="2014403">
                <a:moveTo>
                  <a:pt x="0" y="0"/>
                </a:moveTo>
                <a:lnTo>
                  <a:pt x="2014403" y="0"/>
                </a:lnTo>
                <a:lnTo>
                  <a:pt x="2014403" y="2014403"/>
                </a:lnTo>
                <a:lnTo>
                  <a:pt x="0" y="20144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dirty="0"/>
          </a:p>
        </p:txBody>
      </p:sp>
      <p:sp>
        <p:nvSpPr>
          <p:cNvPr id="10" name="TextBox 9">
            <a:extLst>
              <a:ext uri="{FF2B5EF4-FFF2-40B4-BE49-F238E27FC236}">
                <a16:creationId xmlns:a16="http://schemas.microsoft.com/office/drawing/2014/main" id="{0F528E8C-D50F-F204-814D-89D00EA5DA04}"/>
              </a:ext>
            </a:extLst>
          </p:cNvPr>
          <p:cNvSpPr txBox="1"/>
          <p:nvPr/>
        </p:nvSpPr>
        <p:spPr>
          <a:xfrm>
            <a:off x="5495358" y="8749462"/>
            <a:ext cx="9717262" cy="646331"/>
          </a:xfrm>
          <a:prstGeom prst="rect">
            <a:avLst/>
          </a:prstGeom>
          <a:noFill/>
        </p:spPr>
        <p:txBody>
          <a:bodyPr wrap="square">
            <a:spAutoFit/>
          </a:bodyPr>
          <a:lstStyle/>
          <a:p>
            <a:pPr>
              <a:spcBef>
                <a:spcPts val="900"/>
              </a:spcBef>
              <a:spcAft>
                <a:spcPts val="900"/>
              </a:spcAft>
              <a:buNone/>
            </a:pPr>
            <a:r>
              <a:rPr lang="en-US" sz="3600" b="1" i="1"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“Keep building. Keep leading. Keep shining.”</a:t>
            </a:r>
            <a:endParaRPr lang="en-CA" sz="3600" b="1" i="1"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TotalTime>
  <Words>494</Words>
  <Application>Microsoft Office PowerPoint</Application>
  <PresentationFormat>Custom</PresentationFormat>
  <Paragraphs>27</Paragraphs>
  <Slides>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Open Sauce Bold</vt:lpstr>
      <vt:lpstr>Calibri</vt:lpstr>
      <vt:lpstr>Archivo Black</vt:lpstr>
      <vt:lpstr>Arial</vt:lpstr>
      <vt:lpstr>Aptos</vt:lpstr>
      <vt:lpstr>Open Sauce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9: Your Personal Brand Accelerator Journey</dc:title>
  <cp:lastModifiedBy>k9374</cp:lastModifiedBy>
  <cp:revision>1</cp:revision>
  <dcterms:created xsi:type="dcterms:W3CDTF">2006-08-16T00:00:00Z</dcterms:created>
  <dcterms:modified xsi:type="dcterms:W3CDTF">2025-11-13T20:14:56Z</dcterms:modified>
  <dc:identifier>DAG4jfgUZao</dc:identifier>
</cp:coreProperties>
</file>